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726C-E614-4CED-A315-9ECF78109206}" type="datetimeFigureOut">
              <a:rPr lang="hu-HU" smtClean="0"/>
              <a:t>2021. 11. 29.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8A5CB92-F7CA-404F-A488-634BBA8B94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2430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726C-E614-4CED-A315-9ECF78109206}" type="datetimeFigureOut">
              <a:rPr lang="hu-HU" smtClean="0"/>
              <a:t>2021. 11. 29.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A5CB92-F7CA-404F-A488-634BBA8B94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8637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726C-E614-4CED-A315-9ECF78109206}" type="datetimeFigureOut">
              <a:rPr lang="hu-HU" smtClean="0"/>
              <a:t>2021. 11. 29.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A5CB92-F7CA-404F-A488-634BBA8B94E8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7199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726C-E614-4CED-A315-9ECF78109206}" type="datetimeFigureOut">
              <a:rPr lang="hu-HU" smtClean="0"/>
              <a:t>2021. 11. 29.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A5CB92-F7CA-404F-A488-634BBA8B94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5243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726C-E614-4CED-A315-9ECF78109206}" type="datetimeFigureOut">
              <a:rPr lang="hu-HU" smtClean="0"/>
              <a:t>2021. 11. 29.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A5CB92-F7CA-404F-A488-634BBA8B94E8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80958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726C-E614-4CED-A315-9ECF78109206}" type="datetimeFigureOut">
              <a:rPr lang="hu-HU" smtClean="0"/>
              <a:t>2021. 11. 29.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A5CB92-F7CA-404F-A488-634BBA8B94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9021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726C-E614-4CED-A315-9ECF78109206}" type="datetimeFigureOut">
              <a:rPr lang="hu-HU" smtClean="0"/>
              <a:t>2021. 11. 29.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92-F7CA-404F-A488-634BBA8B94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467711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726C-E614-4CED-A315-9ECF78109206}" type="datetimeFigureOut">
              <a:rPr lang="hu-HU" smtClean="0"/>
              <a:t>2021. 11. 29.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92-F7CA-404F-A488-634BBA8B94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1133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726C-E614-4CED-A315-9ECF78109206}" type="datetimeFigureOut">
              <a:rPr lang="hu-HU" smtClean="0"/>
              <a:t>2021. 11. 29.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92-F7CA-404F-A488-634BBA8B94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9254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726C-E614-4CED-A315-9ECF78109206}" type="datetimeFigureOut">
              <a:rPr lang="hu-HU" smtClean="0"/>
              <a:t>2021. 11. 29.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A5CB92-F7CA-404F-A488-634BBA8B94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54748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726C-E614-4CED-A315-9ECF78109206}" type="datetimeFigureOut">
              <a:rPr lang="hu-HU" smtClean="0"/>
              <a:t>2021. 11. 29.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A5CB92-F7CA-404F-A488-634BBA8B94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738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726C-E614-4CED-A315-9ECF78109206}" type="datetimeFigureOut">
              <a:rPr lang="hu-HU" smtClean="0"/>
              <a:t>2021. 11. 29.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A5CB92-F7CA-404F-A488-634BBA8B94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692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726C-E614-4CED-A315-9ECF78109206}" type="datetimeFigureOut">
              <a:rPr lang="hu-HU" smtClean="0"/>
              <a:t>2021. 11. 29.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92-F7CA-404F-A488-634BBA8B94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173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726C-E614-4CED-A315-9ECF78109206}" type="datetimeFigureOut">
              <a:rPr lang="hu-HU" smtClean="0"/>
              <a:t>2021. 11. 29.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92-F7CA-404F-A488-634BBA8B94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5730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726C-E614-4CED-A315-9ECF78109206}" type="datetimeFigureOut">
              <a:rPr lang="hu-HU" smtClean="0"/>
              <a:t>2021. 11. 29.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92-F7CA-404F-A488-634BBA8B94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629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726C-E614-4CED-A315-9ECF78109206}" type="datetimeFigureOut">
              <a:rPr lang="hu-HU" smtClean="0"/>
              <a:t>2021. 11. 29.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A5CB92-F7CA-404F-A488-634BBA8B94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8194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4726C-E614-4CED-A315-9ECF78109206}" type="datetimeFigureOut">
              <a:rPr lang="hu-HU" smtClean="0"/>
              <a:t>2021. 11. 29.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8A5CB92-F7CA-404F-A488-634BBA8B94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204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27A4273-2955-4FE8-B1D7-5D7B741482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89099"/>
            <a:ext cx="6737498" cy="1562985"/>
          </a:xfrm>
        </p:spPr>
        <p:txBody>
          <a:bodyPr>
            <a:normAutofit fontScale="90000"/>
          </a:bodyPr>
          <a:lstStyle/>
          <a:p>
            <a:pPr algn="l"/>
            <a:r>
              <a:rPr lang="hu-HU" dirty="0"/>
              <a:t>Pál apostol levele a </a:t>
            </a:r>
            <a:r>
              <a:rPr lang="hu-HU" dirty="0" err="1"/>
              <a:t>Kolossébeliekhez</a:t>
            </a:r>
            <a:r>
              <a:rPr lang="hu-HU" dirty="0"/>
              <a:t> 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10C29D4E-6B7C-41DE-8301-887BF75783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900" y="2179674"/>
            <a:ext cx="6152709" cy="4189227"/>
          </a:xfrm>
          <a:prstGeom prst="rect">
            <a:avLst/>
          </a:prstGeom>
        </p:spPr>
      </p:pic>
      <p:sp>
        <p:nvSpPr>
          <p:cNvPr id="6" name="Szövegdoboz 5">
            <a:extLst>
              <a:ext uri="{FF2B5EF4-FFF2-40B4-BE49-F238E27FC236}">
                <a16:creationId xmlns:a16="http://schemas.microsoft.com/office/drawing/2014/main" id="{E8D3435B-D736-4021-8F3D-CA295B84C140}"/>
              </a:ext>
            </a:extLst>
          </p:cNvPr>
          <p:cNvSpPr txBox="1"/>
          <p:nvPr/>
        </p:nvSpPr>
        <p:spPr>
          <a:xfrm>
            <a:off x="8123275" y="5512982"/>
            <a:ext cx="4529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2021.11.30. Bibliakör</a:t>
            </a:r>
          </a:p>
          <a:p>
            <a:r>
              <a:rPr lang="hu-HU" dirty="0"/>
              <a:t>Udvaros Dóra</a:t>
            </a:r>
          </a:p>
        </p:txBody>
      </p:sp>
    </p:spTree>
    <p:extLst>
      <p:ext uri="{BB962C8B-B14F-4D97-AF65-F5344CB8AC3E}">
        <p14:creationId xmlns:p14="http://schemas.microsoft.com/office/powerpoint/2010/main" val="1084538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0FBE4EF-A84B-4996-8E02-105384AB4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400" b="1" dirty="0"/>
              <a:t>Bevezetéstani szempontok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E4B28A2-8728-40BE-8349-D54095934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71059"/>
            <a:ext cx="10515600" cy="3805903"/>
          </a:xfrm>
        </p:spPr>
        <p:txBody>
          <a:bodyPr>
            <a:normAutofit lnSpcReduction="10000"/>
          </a:bodyPr>
          <a:lstStyle/>
          <a:p>
            <a:r>
              <a:rPr lang="hu-HU" sz="2800" dirty="0"/>
              <a:t>A közösség földrajzi elhelyezkedése</a:t>
            </a:r>
          </a:p>
          <a:p>
            <a:pPr marL="0" indent="0">
              <a:buNone/>
            </a:pPr>
            <a:endParaRPr lang="hu-HU" sz="2800" dirty="0"/>
          </a:p>
          <a:p>
            <a:r>
              <a:rPr lang="hu-HU" sz="2800" dirty="0"/>
              <a:t>Kiknek íródott a levél?</a:t>
            </a:r>
          </a:p>
          <a:p>
            <a:pPr marL="0" indent="0">
              <a:buNone/>
            </a:pPr>
            <a:endParaRPr lang="hu-HU" sz="2800" dirty="0"/>
          </a:p>
          <a:p>
            <a:r>
              <a:rPr lang="hu-HU" sz="2800" dirty="0"/>
              <a:t>Milyen céllal íródott? </a:t>
            </a:r>
          </a:p>
          <a:p>
            <a:endParaRPr lang="hu-HU" sz="2800" dirty="0"/>
          </a:p>
          <a:p>
            <a:r>
              <a:rPr lang="hu-HU" sz="2800" dirty="0"/>
              <a:t>A szerzőség kérdéséről</a:t>
            </a:r>
          </a:p>
        </p:txBody>
      </p:sp>
    </p:spTree>
    <p:extLst>
      <p:ext uri="{BB962C8B-B14F-4D97-AF65-F5344CB8AC3E}">
        <p14:creationId xmlns:p14="http://schemas.microsoft.com/office/powerpoint/2010/main" val="1132247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64E6E83-7BD8-4D7F-AFAE-6528A03C2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7172" y="74428"/>
            <a:ext cx="10207439" cy="6879265"/>
          </a:xfrm>
        </p:spPr>
        <p:txBody>
          <a:bodyPr>
            <a:normAutofit/>
          </a:bodyPr>
          <a:lstStyle/>
          <a:p>
            <a:br>
              <a:rPr lang="hu-HU" sz="3200" dirty="0"/>
            </a:br>
            <a:r>
              <a:rPr lang="hu-HU" sz="3200" b="1" dirty="0"/>
              <a:t>A </a:t>
            </a:r>
            <a:r>
              <a:rPr lang="hu-HU" sz="3200" b="1" dirty="0" err="1"/>
              <a:t>Kolossé</a:t>
            </a:r>
            <a:r>
              <a:rPr lang="hu-HU" sz="3200" b="1" dirty="0"/>
              <a:t> levél, mint egy mindig aktuális üzenet és a közös keresztyén hagyományok Pál apostolnál</a:t>
            </a:r>
            <a:br>
              <a:rPr lang="hu-HU" sz="3200" dirty="0"/>
            </a:br>
            <a:br>
              <a:rPr lang="hu-HU" sz="3200" dirty="0"/>
            </a:br>
            <a:r>
              <a:rPr lang="hu-HU" sz="2800" i="1" dirty="0"/>
              <a:t>„</a:t>
            </a:r>
            <a:r>
              <a:rPr lang="hu-HU" sz="2000" i="1" dirty="0"/>
              <a:t>Ő a láthatatlan Isten képe, az elsőszülött minden teremtmény előtt. Mert benne teremtetett minden a mennyen és a földön, a láthatók és a láthatatlanok, akár trónusok, akár uralmak, akár fejedelemségek, akár hatalmasságok: minden általa és reá nézve teremtetett...” /Kol1,15-17/</a:t>
            </a:r>
            <a:br>
              <a:rPr lang="hu-HU" sz="2000" i="1" dirty="0"/>
            </a:br>
            <a:br>
              <a:rPr lang="hu-HU" sz="2000" i="1" dirty="0"/>
            </a:br>
            <a:br>
              <a:rPr lang="hu-HU" sz="2000" i="1" dirty="0"/>
            </a:br>
            <a:r>
              <a:rPr lang="hu-HU" sz="3200" u="sng" dirty="0"/>
              <a:t>Az univerzális igény:</a:t>
            </a:r>
            <a:br>
              <a:rPr lang="hu-HU" sz="3200" u="sng" dirty="0"/>
            </a:br>
            <a:br>
              <a:rPr lang="hu-HU" sz="3200" u="sng" dirty="0"/>
            </a:br>
            <a:r>
              <a:rPr lang="hu-HU" sz="3200" i="1" dirty="0"/>
              <a:t> „az egyetemesség, az univerzalitás igénye..”</a:t>
            </a:r>
            <a:br>
              <a:rPr lang="hu-HU" sz="3200" i="1" dirty="0"/>
            </a:br>
            <a:endParaRPr lang="hu-HU" sz="3200" i="1" dirty="0"/>
          </a:p>
        </p:txBody>
      </p:sp>
    </p:spTree>
    <p:extLst>
      <p:ext uri="{BB962C8B-B14F-4D97-AF65-F5344CB8AC3E}">
        <p14:creationId xmlns:p14="http://schemas.microsoft.com/office/powerpoint/2010/main" val="183447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962EE51-B851-40D4-9269-8273BE20B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33916"/>
            <a:ext cx="8911687" cy="637954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Igemagyarázat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2B8587-5D9F-4765-A769-C0B1816CE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474" y="871870"/>
            <a:ext cx="9782138" cy="5837273"/>
          </a:xfrm>
        </p:spPr>
        <p:txBody>
          <a:bodyPr>
            <a:normAutofit fontScale="92500" lnSpcReduction="20000"/>
          </a:bodyPr>
          <a:lstStyle/>
          <a:p>
            <a:r>
              <a:rPr lang="hu-HU" sz="2000" dirty="0" err="1">
                <a:solidFill>
                  <a:schemeClr val="tx1"/>
                </a:solidFill>
              </a:rPr>
              <a:t>Kol</a:t>
            </a:r>
            <a:r>
              <a:rPr lang="hu-HU" sz="2000" dirty="0">
                <a:solidFill>
                  <a:schemeClr val="tx1"/>
                </a:solidFill>
              </a:rPr>
              <a:t> 1, 10-11 </a:t>
            </a:r>
          </a:p>
          <a:p>
            <a:r>
              <a:rPr lang="hu-HU" sz="2000" dirty="0" err="1">
                <a:solidFill>
                  <a:schemeClr val="tx1"/>
                </a:solidFill>
              </a:rPr>
              <a:t>Kol</a:t>
            </a:r>
            <a:r>
              <a:rPr lang="hu-HU" sz="2000" dirty="0">
                <a:solidFill>
                  <a:schemeClr val="tx1"/>
                </a:solidFill>
              </a:rPr>
              <a:t> 1,15-20- </a:t>
            </a:r>
            <a:r>
              <a:rPr lang="hu-HU" sz="2000" b="1" dirty="0">
                <a:solidFill>
                  <a:schemeClr val="tx1"/>
                </a:solidFill>
              </a:rPr>
              <a:t>Himnusz</a:t>
            </a:r>
          </a:p>
          <a:p>
            <a:pPr marL="0" indent="0">
              <a:buNone/>
            </a:pPr>
            <a:endParaRPr lang="hu-HU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u-HU" sz="2000" b="1" dirty="0">
                <a:solidFill>
                  <a:schemeClr val="tx1"/>
                </a:solidFill>
              </a:rPr>
              <a:t>(Magasztaljuk Jézus Krisztust, az Urat) </a:t>
            </a:r>
          </a:p>
          <a:p>
            <a:pPr marL="0" indent="0">
              <a:buNone/>
            </a:pPr>
            <a:r>
              <a:rPr lang="hu-HU" sz="1700" b="1" dirty="0">
                <a:solidFill>
                  <a:schemeClr val="tx1"/>
                </a:solidFill>
              </a:rPr>
              <a:t>a) aki a láthatatlan Isten képe,</a:t>
            </a:r>
          </a:p>
          <a:p>
            <a:pPr marL="0" indent="0">
              <a:buNone/>
            </a:pPr>
            <a:r>
              <a:rPr lang="hu-HU" sz="1700" b="1" dirty="0">
                <a:solidFill>
                  <a:schemeClr val="tx1"/>
                </a:solidFill>
              </a:rPr>
              <a:t>elsőszülött minden teremtmény közül,</a:t>
            </a:r>
          </a:p>
          <a:p>
            <a:pPr marL="0" indent="0">
              <a:buNone/>
            </a:pPr>
            <a:r>
              <a:rPr lang="hu-HU" sz="1700" b="1" dirty="0">
                <a:solidFill>
                  <a:schemeClr val="tx1"/>
                </a:solidFill>
              </a:rPr>
              <a:t>mert benne teremtetett a mindenség,</a:t>
            </a:r>
          </a:p>
          <a:p>
            <a:pPr marL="0" indent="0">
              <a:buNone/>
            </a:pPr>
            <a:r>
              <a:rPr lang="hu-HU" sz="1700" b="1" dirty="0">
                <a:solidFill>
                  <a:schemeClr val="tx1"/>
                </a:solidFill>
              </a:rPr>
              <a:t>és minden általa és felé irányítva teremtetett,</a:t>
            </a:r>
          </a:p>
          <a:p>
            <a:pPr marL="0" indent="0">
              <a:buNone/>
            </a:pPr>
            <a:endParaRPr lang="hu-HU" sz="17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u-HU" sz="1700" b="1" dirty="0">
                <a:solidFill>
                  <a:schemeClr val="tx1"/>
                </a:solidFill>
              </a:rPr>
              <a:t>b) és ő van mindenek élén,</a:t>
            </a:r>
          </a:p>
          <a:p>
            <a:pPr marL="0" indent="0">
              <a:buNone/>
            </a:pPr>
            <a:r>
              <a:rPr lang="hu-HU" sz="1700" b="1" dirty="0">
                <a:solidFill>
                  <a:schemeClr val="tx1"/>
                </a:solidFill>
              </a:rPr>
              <a:t>és a mindenség általa áll fenn,</a:t>
            </a:r>
          </a:p>
          <a:p>
            <a:pPr marL="0" indent="0">
              <a:buNone/>
            </a:pPr>
            <a:r>
              <a:rPr lang="hu-HU" sz="1700" b="1" dirty="0">
                <a:solidFill>
                  <a:schemeClr val="tx1"/>
                </a:solidFill>
              </a:rPr>
              <a:t>és ő a feje a testnek, [(az egyháznak) (is)]</a:t>
            </a:r>
          </a:p>
          <a:p>
            <a:pPr marL="0" indent="0">
              <a:buNone/>
            </a:pPr>
            <a:endParaRPr lang="hu-HU" sz="17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u-HU" sz="1700" b="1" dirty="0">
                <a:solidFill>
                  <a:schemeClr val="tx1"/>
                </a:solidFill>
              </a:rPr>
              <a:t>c) aki a kezdet,</a:t>
            </a:r>
          </a:p>
          <a:p>
            <a:pPr marL="0" indent="0">
              <a:buNone/>
            </a:pPr>
            <a:r>
              <a:rPr lang="hu-HU" sz="1700" b="1" dirty="0">
                <a:solidFill>
                  <a:schemeClr val="tx1"/>
                </a:solidFill>
              </a:rPr>
              <a:t>elsőszülött a halottak közül,</a:t>
            </a:r>
          </a:p>
          <a:p>
            <a:pPr marL="0" indent="0">
              <a:buNone/>
            </a:pPr>
            <a:r>
              <a:rPr lang="hu-HU" sz="1700" b="1" dirty="0">
                <a:solidFill>
                  <a:schemeClr val="tx1"/>
                </a:solidFill>
              </a:rPr>
              <a:t>mert tetszett őbenne lakoznia az egész Teljességnek,</a:t>
            </a:r>
          </a:p>
          <a:p>
            <a:pPr marL="0" indent="0">
              <a:buNone/>
            </a:pPr>
            <a:r>
              <a:rPr lang="hu-HU" sz="1700" b="1" dirty="0">
                <a:solidFill>
                  <a:schemeClr val="tx1"/>
                </a:solidFill>
              </a:rPr>
              <a:t>és általa kibékítenie, felé irányítva a mindenséget.</a:t>
            </a:r>
          </a:p>
          <a:p>
            <a:pPr marL="0" indent="0">
              <a:buNone/>
            </a:pPr>
            <a:endParaRPr lang="hu-HU" sz="2000" b="1" dirty="0">
              <a:solidFill>
                <a:schemeClr val="tx1"/>
              </a:solidFill>
            </a:endParaRPr>
          </a:p>
          <a:p>
            <a:endParaRPr lang="hu-HU" sz="2000" b="1" dirty="0">
              <a:solidFill>
                <a:schemeClr val="tx1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60409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27CECE1-603A-4E8D-B577-226866881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 2. fejezetben rejlő „kincsek”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95A42F0-4475-4284-8C37-2A35BDFEF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6540" y="1637414"/>
            <a:ext cx="10218072" cy="5220586"/>
          </a:xfrm>
        </p:spPr>
        <p:txBody>
          <a:bodyPr/>
          <a:lstStyle/>
          <a:p>
            <a:pPr marL="0" indent="0">
              <a:buNone/>
            </a:pPr>
            <a:endParaRPr lang="hu-HU" sz="2400" b="1" i="1" dirty="0"/>
          </a:p>
          <a:p>
            <a:pPr marL="0" indent="0">
              <a:buNone/>
            </a:pPr>
            <a:r>
              <a:rPr lang="hu-HU" sz="2400" b="1" i="1" dirty="0"/>
              <a:t>„Mivel tehát már elfogadtátok Krisztus Jézust, az Urat, éljetek is őbenne…” /Kol2,6/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sz="2400" b="1" i="1" dirty="0"/>
              <a:t>„Mert benne lakik az istenség egész teljessége testileg, és benne jutottatok el ti is ehhez a teljességhez, mert ő a feje minden fejedelemségnek és hatalmasságnak.„/Kol2,9-10/</a:t>
            </a:r>
          </a:p>
          <a:p>
            <a:pPr marL="0" indent="0">
              <a:buNone/>
            </a:pPr>
            <a:endParaRPr lang="hu-HU" sz="2400" b="1" i="1" dirty="0"/>
          </a:p>
          <a:p>
            <a:pPr marL="0" indent="0">
              <a:buNone/>
            </a:pPr>
            <a:r>
              <a:rPr lang="hu-HU" sz="2400" b="1" i="1" u="sng" dirty="0"/>
              <a:t>Krisztus a teremtésben és kiengesztelésben neki jutott szerep révén az egész kozmosz Ura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50951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80B42D5-B002-4D83-A2AB-CD3EA4320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hu-HU" b="1" dirty="0"/>
            </a:br>
            <a:br>
              <a:rPr lang="hu-HU" b="1" dirty="0"/>
            </a:br>
            <a:r>
              <a:rPr lang="hu-HU" b="1" dirty="0" err="1"/>
              <a:t>Kolossé</a:t>
            </a:r>
            <a:r>
              <a:rPr lang="hu-HU" b="1" dirty="0"/>
              <a:t> 3 1-4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DA2D2EE-52BE-4DBA-9C37-8D2A60C26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371060"/>
            <a:ext cx="8915400" cy="35401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u-HU" sz="2800" b="1" i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hu-HU" sz="2800" b="1" i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hu-HU" sz="2800" b="1" i="1" dirty="0">
                <a:solidFill>
                  <a:schemeClr val="tx1"/>
                </a:solidFill>
              </a:rPr>
              <a:t>„…a keresztyén reménység bizonyos abban, hogy Isten eljövendő világában megváltott földi életünk minden dimenzióban ki fog teljesedni…”</a:t>
            </a:r>
          </a:p>
        </p:txBody>
      </p:sp>
    </p:spTree>
    <p:extLst>
      <p:ext uri="{BB962C8B-B14F-4D97-AF65-F5344CB8AC3E}">
        <p14:creationId xmlns:p14="http://schemas.microsoft.com/office/powerpoint/2010/main" val="139809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78F2337-4E4B-47E1-AE6D-38F3246D1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7500" y="5592726"/>
            <a:ext cx="8911687" cy="1010092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>
                <a:solidFill>
                  <a:schemeClr val="tx1"/>
                </a:solidFill>
              </a:rPr>
              <a:t>Szeretettel kívánok mindenkinek áldott, reményteljes adventi várakozást!</a:t>
            </a:r>
          </a:p>
        </p:txBody>
      </p:sp>
      <p:pic>
        <p:nvPicPr>
          <p:cNvPr id="1028" name="Picture 4" descr="Mikor van advent 2020-ban? Már novemberben meggyújtjuk az első gyertyát -  Terasz | Femina">
            <a:extLst>
              <a:ext uri="{FF2B5EF4-FFF2-40B4-BE49-F238E27FC236}">
                <a16:creationId xmlns:a16="http://schemas.microsoft.com/office/drawing/2014/main" id="{727E8BAC-3B6C-4ACD-9904-996A49EA2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778" y="450701"/>
            <a:ext cx="6995338" cy="4663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4226793"/>
      </p:ext>
    </p:extLst>
  </p:cSld>
  <p:clrMapOvr>
    <a:masterClrMapping/>
  </p:clrMapOvr>
</p:sld>
</file>

<file path=ppt/theme/theme1.xml><?xml version="1.0" encoding="utf-8"?>
<a:theme xmlns:a="http://schemas.openxmlformats.org/drawingml/2006/main" name="Szálak">
  <a:themeElements>
    <a:clrScheme name="Szálak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zál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zálak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1483</TotalTime>
  <Words>321</Words>
  <Application>Microsoft Office PowerPoint</Application>
  <PresentationFormat>Szélesvásznú</PresentationFormat>
  <Paragraphs>44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Szálak</vt:lpstr>
      <vt:lpstr>Pál apostol levele a Kolossébeliekhez </vt:lpstr>
      <vt:lpstr>Bevezetéstani szempontok</vt:lpstr>
      <vt:lpstr> A Kolossé levél, mint egy mindig aktuális üzenet és a közös keresztyén hagyományok Pál apostolnál  „Ő a láthatatlan Isten képe, az elsőszülött minden teremtmény előtt. Mert benne teremtetett minden a mennyen és a földön, a láthatók és a láthatatlanok, akár trónusok, akár uralmak, akár fejedelemségek, akár hatalmasságok: minden általa és reá nézve teremtetett...” /Kol1,15-17/   Az univerzális igény:   „az egyetemesség, az univerzalitás igénye..” </vt:lpstr>
      <vt:lpstr>Igemagyarázat</vt:lpstr>
      <vt:lpstr>A 2. fejezetben rejlő „kincsek”</vt:lpstr>
      <vt:lpstr>  Kolossé 3 1-4</vt:lpstr>
      <vt:lpstr>Szeretettel kívánok mindenkinek áldott, reményteljes adventi várakozást!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Pál apostol levele a Kolossébeliekhez </dc:title>
  <dc:creator>Dóra Udvaros</dc:creator>
  <cp:lastModifiedBy>Dóra Udvaros</cp:lastModifiedBy>
  <cp:revision>13</cp:revision>
  <dcterms:created xsi:type="dcterms:W3CDTF">2021-11-29T12:04:17Z</dcterms:created>
  <dcterms:modified xsi:type="dcterms:W3CDTF">2021-11-30T16:03:25Z</dcterms:modified>
</cp:coreProperties>
</file>