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53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121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053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685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3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443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512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096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888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086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091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E276E6-8F55-40F7-8556-FA1002C1BA8C}" type="datetimeFigureOut">
              <a:rPr lang="hu-HU" smtClean="0"/>
              <a:t>2022. 11. 10.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EA2A5B-2085-4E09-B686-56998511B2F6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698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21-22. fejezetek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610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 </a:t>
            </a:r>
            <a:r>
              <a:rPr lang="hu-HU" dirty="0" smtClean="0"/>
              <a:t>- Nehéz olvasmány, az írásmagyarázók gyakran kerülik, kevés lelkész vállalkozik a magyarázatára.</a:t>
            </a:r>
          </a:p>
          <a:p>
            <a:r>
              <a:rPr lang="hu-HU" dirty="0"/>
              <a:t> </a:t>
            </a:r>
            <a:r>
              <a:rPr lang="hu-HU" dirty="0" smtClean="0"/>
              <a:t>- Fontos könyv. Az őskeresztyének körében kiemelt szerep, ezért is kaphatott helyet a kanonizált iratok között.</a:t>
            </a:r>
            <a:br>
              <a:rPr lang="hu-HU" dirty="0" smtClean="0"/>
            </a:br>
            <a:r>
              <a:rPr lang="hu-HU" dirty="0" smtClean="0"/>
              <a:t>Bíztatás, reménység, amelyet nyújtott olvasóinak. </a:t>
            </a:r>
            <a:r>
              <a:rPr lang="hu-HU" dirty="0" err="1" smtClean="0"/>
              <a:t>Eszkatológiai</a:t>
            </a:r>
            <a:r>
              <a:rPr lang="hu-HU" dirty="0" smtClean="0"/>
              <a:t> útmutató. Keresztyénüldözés.</a:t>
            </a:r>
            <a:br>
              <a:rPr lang="hu-HU" dirty="0" smtClean="0"/>
            </a:br>
            <a:r>
              <a:rPr lang="hu-HU" dirty="0" smtClean="0"/>
              <a:t>Jézus mondja: </a:t>
            </a:r>
            <a:r>
              <a:rPr lang="hu-HU" i="1" dirty="0" smtClean="0"/>
              <a:t>„…eljövök hamar” </a:t>
            </a:r>
            <a:r>
              <a:rPr lang="hu-HU" dirty="0" smtClean="0"/>
              <a:t>(22,7) </a:t>
            </a:r>
            <a:r>
              <a:rPr lang="hu-HU" i="1" dirty="0" smtClean="0"/>
              <a:t>„Ne pecsételd le e könyv prófétai igéit, mert az idő közel van.”</a:t>
            </a:r>
            <a:r>
              <a:rPr lang="hu-HU" dirty="0" smtClean="0"/>
              <a:t>(22,10). Zsidó </a:t>
            </a:r>
            <a:r>
              <a:rPr lang="hu-HU" dirty="0" err="1" smtClean="0"/>
              <a:t>eszkatologikus</a:t>
            </a:r>
            <a:r>
              <a:rPr lang="hu-HU" dirty="0" smtClean="0"/>
              <a:t> iratok.</a:t>
            </a:r>
          </a:p>
          <a:p>
            <a:r>
              <a:rPr lang="hu-HU" dirty="0"/>
              <a:t> </a:t>
            </a:r>
            <a:r>
              <a:rPr lang="hu-HU" dirty="0" smtClean="0"/>
              <a:t>- Első század végén íródott, </a:t>
            </a:r>
            <a:r>
              <a:rPr lang="hu-HU" dirty="0" err="1" smtClean="0"/>
              <a:t>Patmosz</a:t>
            </a:r>
            <a:r>
              <a:rPr lang="hu-HU" dirty="0" smtClean="0"/>
              <a:t> szigetén. Szerző?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- Műfaja: </a:t>
            </a:r>
            <a:r>
              <a:rPr lang="hu-HU" dirty="0" err="1" smtClean="0"/>
              <a:t>apokaliptika</a:t>
            </a:r>
            <a:r>
              <a:rPr lang="hu-HU" dirty="0" smtClean="0"/>
              <a:t> </a:t>
            </a:r>
            <a:r>
              <a:rPr lang="hu-HU" dirty="0" smtClean="0"/>
              <a:t>= „kinyilatkoztatás”, „rejtett dolgok felszínre hozása”</a:t>
            </a:r>
          </a:p>
          <a:p>
            <a:r>
              <a:rPr lang="hu-HU" dirty="0"/>
              <a:t>Használati útmutató: Jel 1,3.: </a:t>
            </a:r>
            <a:r>
              <a:rPr lang="hu-HU" i="1" dirty="0"/>
              <a:t>„Boldog, aki felolvassa, és boldogok, akik hallgatják ezeket a prófétai igéket, és megtartják azt, ami meg van írva bennük: mert az idő közel van</a:t>
            </a:r>
            <a:r>
              <a:rPr lang="hu-HU" i="1" dirty="0" smtClean="0"/>
              <a:t>.”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65652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- </a:t>
            </a:r>
            <a:r>
              <a:rPr lang="hu-HU" i="1" dirty="0"/>
              <a:t>„És ezt mondta nekem: Ezek az igék </a:t>
            </a:r>
            <a:r>
              <a:rPr lang="hu-HU" b="1" i="1" dirty="0"/>
              <a:t>megbízhatók</a:t>
            </a:r>
            <a:r>
              <a:rPr lang="hu-HU" i="1" dirty="0"/>
              <a:t> és </a:t>
            </a:r>
            <a:r>
              <a:rPr lang="hu-HU" b="1" i="1" dirty="0"/>
              <a:t>igazak</a:t>
            </a:r>
            <a:r>
              <a:rPr lang="hu-HU" i="1" dirty="0"/>
              <a:t>, mert az Úr, a próféták lelkének Istene küldte el angyalát, hogy megmutassa szolgáinak mindezt, aminek hamarosan meg kell történnie. </a:t>
            </a:r>
            <a:r>
              <a:rPr lang="hu-HU" i="1" dirty="0" smtClean="0"/>
              <a:t>És </a:t>
            </a:r>
            <a:r>
              <a:rPr lang="hu-HU" i="1" dirty="0"/>
              <a:t>íme, eljövök hamar: boldog, aki megtartja e könyv prófétai igéit</a:t>
            </a:r>
            <a:r>
              <a:rPr lang="hu-HU" i="1" dirty="0" smtClean="0"/>
              <a:t>.” </a:t>
            </a:r>
            <a:r>
              <a:rPr lang="hu-HU" dirty="0" smtClean="0"/>
              <a:t>(Jel 22,6-7)</a:t>
            </a:r>
          </a:p>
          <a:p>
            <a:endParaRPr lang="hu-HU" dirty="0"/>
          </a:p>
          <a:p>
            <a:r>
              <a:rPr lang="hu-HU" dirty="0" smtClean="0"/>
              <a:t> - Mi az, amit megbízhatónak és igaznak ítélünk? Mi az, amit irányadónak fogadunk el az életünkben?</a:t>
            </a:r>
            <a:br>
              <a:rPr lang="hu-HU" dirty="0" smtClean="0"/>
            </a:br>
            <a:r>
              <a:rPr lang="hu-HU" dirty="0" err="1" smtClean="0"/>
              <a:t>Evidence-based</a:t>
            </a:r>
            <a:r>
              <a:rPr lang="hu-HU" dirty="0" smtClean="0"/>
              <a:t> </a:t>
            </a:r>
            <a:r>
              <a:rPr lang="hu-HU" dirty="0" err="1" smtClean="0"/>
              <a:t>medicine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Covid</a:t>
            </a:r>
            <a:r>
              <a:rPr lang="hu-HU" dirty="0" smtClean="0"/>
              <a:t>-helyzet</a:t>
            </a:r>
          </a:p>
          <a:p>
            <a:pPr marL="0" indent="0">
              <a:buNone/>
            </a:pPr>
            <a:r>
              <a:rPr lang="hu-HU" dirty="0" smtClean="0"/>
              <a:t>A szakmai igazságok mellett az életünk fő kérdéseiben is állást kell foglalnunk, hogy mi az, amit mi igaznak és megbízhatónak fogadunk el. Hiszünk az angyal állításának, vagy nem?</a:t>
            </a:r>
          </a:p>
          <a:p>
            <a:pPr marL="0" indent="0">
              <a:buNone/>
            </a:pPr>
            <a:r>
              <a:rPr lang="hu-HU" dirty="0" smtClean="0"/>
              <a:t>Itt válik jogossá az ítélet kérdése. Hogyan, mi alapján fog Isten ítélni?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32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ítélet csak a szabadság talaján válik jogossá. Isten így teremtett, és ezt „tiszteletben” is tartja, lásd a gazdag ifjú </a:t>
            </a:r>
            <a:r>
              <a:rPr lang="hu-HU" dirty="0"/>
              <a:t>példázatát: </a:t>
            </a:r>
            <a:r>
              <a:rPr lang="hu-HU" i="1" dirty="0"/>
              <a:t>„Miért mondasz engem jónak? Senki sem jó az egy Istenen kívül</a:t>
            </a:r>
            <a:r>
              <a:rPr lang="hu-HU" i="1" dirty="0" smtClean="0"/>
              <a:t>.” </a:t>
            </a:r>
            <a:r>
              <a:rPr lang="hu-HU" dirty="0" smtClean="0"/>
              <a:t>Mk 10,18. </a:t>
            </a:r>
            <a:br>
              <a:rPr lang="hu-HU" dirty="0" smtClean="0"/>
            </a:br>
            <a:r>
              <a:rPr lang="hu-HU" dirty="0" smtClean="0"/>
              <a:t>Jézus nem használja ki az ifjú „lelkességét”.</a:t>
            </a:r>
          </a:p>
          <a:p>
            <a:pPr marL="0" indent="0">
              <a:buNone/>
            </a:pPr>
            <a:r>
              <a:rPr lang="hu-HU" i="1" dirty="0" smtClean="0"/>
              <a:t>„Boldogok</a:t>
            </a:r>
            <a:r>
              <a:rPr lang="hu-HU" i="1" dirty="0"/>
              <a:t>, akik megmossák ruhájukat, mert joguk lesz az élet fájához, és bemennek a kapukon a városba. </a:t>
            </a:r>
            <a:r>
              <a:rPr lang="hu-HU" i="1" dirty="0" smtClean="0"/>
              <a:t>Kívül </a:t>
            </a:r>
            <a:r>
              <a:rPr lang="hu-HU" i="1" dirty="0"/>
              <a:t>maradnak az ebek, a varázslók és a paráznák, a gyilkosok és a bálványimádók és mindenki, </a:t>
            </a:r>
            <a:r>
              <a:rPr lang="hu-HU" b="1" i="1" dirty="0"/>
              <a:t>aki szereti és cselekszi a hazugságot</a:t>
            </a:r>
            <a:r>
              <a:rPr lang="hu-HU" i="1" dirty="0" smtClean="0"/>
              <a:t>.” </a:t>
            </a:r>
            <a:r>
              <a:rPr lang="hu-HU" dirty="0" smtClean="0"/>
              <a:t>(22,14-15)</a:t>
            </a:r>
          </a:p>
          <a:p>
            <a:pPr marL="0" indent="0">
              <a:buNone/>
            </a:pPr>
            <a:r>
              <a:rPr lang="hu-HU" dirty="0" smtClean="0"/>
              <a:t>Hogyan tud eljutni az ember oda, hogy szeresse a hazugságot?</a:t>
            </a:r>
            <a:br>
              <a:rPr lang="hu-HU" dirty="0" smtClean="0"/>
            </a:br>
            <a:r>
              <a:rPr lang="hu-HU" dirty="0" smtClean="0"/>
              <a:t> 1) születéstől fogva való töredékesség</a:t>
            </a:r>
            <a:br>
              <a:rPr lang="hu-HU" dirty="0" smtClean="0"/>
            </a:br>
            <a:r>
              <a:rPr lang="hu-HU" dirty="0" smtClean="0"/>
              <a:t> 2) érzelmi gyengülés, amikor nehéz a „jó”, és könnyebb a „rossz”</a:t>
            </a:r>
            <a:br>
              <a:rPr lang="hu-HU" dirty="0" smtClean="0"/>
            </a:br>
            <a:r>
              <a:rPr lang="hu-HU" dirty="0" smtClean="0"/>
              <a:t> 3) megszokássá válik a „rossz”, s ez kívánságot szül!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703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Mit tesz Isten?</a:t>
            </a:r>
            <a:br>
              <a:rPr lang="hu-HU" dirty="0" smtClean="0"/>
            </a:br>
            <a:r>
              <a:rPr lang="hu-HU" dirty="0" smtClean="0"/>
              <a:t> - „küzd” a bűnös emberért, látja a gyengeségeit</a:t>
            </a:r>
            <a:br>
              <a:rPr lang="hu-HU" dirty="0" smtClean="0"/>
            </a:br>
            <a:r>
              <a:rPr lang="hu-HU" dirty="0" smtClean="0"/>
              <a:t> - Isten nem könyörtelen, hideg igazsággal ítél</a:t>
            </a:r>
            <a:br>
              <a:rPr lang="hu-HU" dirty="0" smtClean="0"/>
            </a:br>
            <a:r>
              <a:rPr lang="hu-HU" dirty="0" smtClean="0"/>
              <a:t> - Hogyan? Kicsoda? </a:t>
            </a:r>
            <a:r>
              <a:rPr lang="hu-HU" dirty="0"/>
              <a:t>– </a:t>
            </a:r>
            <a:r>
              <a:rPr lang="hu-HU" i="1" dirty="0"/>
              <a:t>„Hála legyen Istennek a mi Urunk Jézus </a:t>
            </a:r>
            <a:r>
              <a:rPr lang="hu-HU" i="1" dirty="0" smtClean="0"/>
              <a:t>Krisztus </a:t>
            </a:r>
            <a:r>
              <a:rPr lang="hu-HU" i="1" dirty="0"/>
              <a:t>által</a:t>
            </a:r>
            <a:r>
              <a:rPr lang="hu-HU" i="1" dirty="0" smtClean="0"/>
              <a:t>!” </a:t>
            </a:r>
            <a:r>
              <a:rPr lang="hu-HU" dirty="0" smtClean="0"/>
              <a:t>Róm 7,25.</a:t>
            </a:r>
          </a:p>
          <a:p>
            <a:endParaRPr lang="hu-HU" dirty="0" smtClean="0"/>
          </a:p>
          <a:p>
            <a:r>
              <a:rPr lang="hu-HU" dirty="0" smtClean="0"/>
              <a:t>- Isten gyűlöli a bűnt, de szereti a megtérni kész bűnöst.</a:t>
            </a:r>
            <a:br>
              <a:rPr lang="hu-HU" dirty="0" smtClean="0"/>
            </a:br>
            <a:r>
              <a:rPr lang="hu-HU" dirty="0" smtClean="0"/>
              <a:t> </a:t>
            </a:r>
            <a:endParaRPr lang="hu-HU" dirty="0"/>
          </a:p>
          <a:p>
            <a:r>
              <a:rPr lang="hu-HU" dirty="0" smtClean="0"/>
              <a:t> - Tanuljunk azoktól a keresztyén </a:t>
            </a:r>
            <a:r>
              <a:rPr lang="hu-HU" dirty="0" err="1" smtClean="0"/>
              <a:t>elődeinktől</a:t>
            </a:r>
            <a:r>
              <a:rPr lang="hu-HU" dirty="0" smtClean="0"/>
              <a:t>, akik a Jelenések könyvében reményt leltek: Isten ítéletéhez bizalmunk lehet.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99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 tehát a mi hozzáállásunk?</a:t>
            </a:r>
            <a:br>
              <a:rPr lang="hu-HU" dirty="0" smtClean="0"/>
            </a:br>
            <a:r>
              <a:rPr lang="hu-HU" dirty="0" smtClean="0"/>
              <a:t>Várjuk, hogy </a:t>
            </a:r>
            <a:r>
              <a:rPr lang="hu-HU" dirty="0" err="1" smtClean="0"/>
              <a:t>mindezek</a:t>
            </a:r>
            <a:r>
              <a:rPr lang="hu-HU" dirty="0" smtClean="0"/>
              <a:t> bekövetkezzenek! Jézus „eljövök hamar” szavai </a:t>
            </a:r>
            <a:r>
              <a:rPr lang="hu-HU" dirty="0" err="1" smtClean="0"/>
              <a:t>bíztatóak</a:t>
            </a:r>
            <a:r>
              <a:rPr lang="hu-HU" dirty="0" smtClean="0"/>
              <a:t> számunkra.</a:t>
            </a:r>
            <a:br>
              <a:rPr lang="hu-HU" dirty="0" smtClean="0"/>
            </a:br>
            <a:r>
              <a:rPr lang="hu-HU" dirty="0" smtClean="0"/>
              <a:t>Nem ismeretlen, hanem már most ismert, szeretett, Vele mindennapi kapcsolatban lévő Urunkat várjuk, sőt kérjük: „Jöjjön el a Te országod”.</a:t>
            </a:r>
          </a:p>
          <a:p>
            <a:r>
              <a:rPr lang="hu-HU" dirty="0" smtClean="0"/>
              <a:t>Miért várjuk?</a:t>
            </a:r>
            <a:br>
              <a:rPr lang="hu-HU" dirty="0" smtClean="0"/>
            </a:br>
            <a:r>
              <a:rPr lang="hu-HU" dirty="0" smtClean="0"/>
              <a:t> - A töredékes, rész szerinti kapcsolat kiteljesedése</a:t>
            </a:r>
            <a:br>
              <a:rPr lang="hu-HU" dirty="0" smtClean="0"/>
            </a:br>
            <a:r>
              <a:rPr lang="hu-HU" dirty="0" smtClean="0"/>
              <a:t> - Isten ígéreteinek beteljesedése</a:t>
            </a:r>
            <a:br>
              <a:rPr lang="hu-HU" dirty="0" smtClean="0"/>
            </a:br>
            <a:r>
              <a:rPr lang="hu-HU" dirty="0" smtClean="0"/>
              <a:t> - A bűn lehetőségének, következményeinek vége szakad.</a:t>
            </a:r>
            <a:br>
              <a:rPr lang="hu-HU" dirty="0" smtClean="0"/>
            </a:br>
            <a:r>
              <a:rPr lang="hu-HU" i="1" dirty="0" smtClean="0"/>
              <a:t>   „…és </a:t>
            </a:r>
            <a:r>
              <a:rPr lang="hu-HU" i="1" dirty="0"/>
              <a:t>letöröl minden könnyet a szemükről, és halál sem lesz többé, sem gyász, sem jajkiáltás, sem fájdalom nem lesz </a:t>
            </a:r>
            <a:r>
              <a:rPr lang="hu-HU" i="1" dirty="0" smtClean="0"/>
              <a:t>többé…” </a:t>
            </a:r>
            <a:r>
              <a:rPr lang="hu-HU" dirty="0" smtClean="0"/>
              <a:t>(21,4)</a:t>
            </a:r>
            <a:br>
              <a:rPr lang="hu-HU" dirty="0" smtClean="0"/>
            </a:br>
            <a:r>
              <a:rPr lang="hu-HU" dirty="0" smtClean="0"/>
              <a:t>   </a:t>
            </a:r>
            <a:r>
              <a:rPr lang="hu-HU" i="1" dirty="0" smtClean="0"/>
              <a:t>„Éjszaka </a:t>
            </a:r>
            <a:r>
              <a:rPr lang="hu-HU" i="1" dirty="0"/>
              <a:t>sem lesz </a:t>
            </a:r>
            <a:r>
              <a:rPr lang="hu-HU" i="1" dirty="0" smtClean="0"/>
              <a:t>többé…” </a:t>
            </a:r>
            <a:r>
              <a:rPr lang="hu-HU" dirty="0" smtClean="0"/>
              <a:t>(22,5)</a:t>
            </a:r>
            <a:br>
              <a:rPr lang="hu-HU" dirty="0" smtClean="0"/>
            </a:br>
            <a:r>
              <a:rPr lang="hu-HU" dirty="0" smtClean="0"/>
              <a:t>   </a:t>
            </a:r>
            <a:r>
              <a:rPr lang="hu-HU" i="1" dirty="0" smtClean="0"/>
              <a:t>„…és </a:t>
            </a:r>
            <a:r>
              <a:rPr lang="hu-HU" i="1" dirty="0"/>
              <a:t>a tenger sincs többé</a:t>
            </a:r>
            <a:r>
              <a:rPr lang="hu-HU" i="1" dirty="0" smtClean="0"/>
              <a:t>.” </a:t>
            </a:r>
            <a:r>
              <a:rPr lang="hu-HU" dirty="0" smtClean="0"/>
              <a:t>(21,1)</a:t>
            </a:r>
          </a:p>
        </p:txBody>
      </p:sp>
    </p:spTree>
    <p:extLst>
      <p:ext uri="{BB962C8B-B14F-4D97-AF65-F5344CB8AC3E}">
        <p14:creationId xmlns:p14="http://schemas.microsoft.com/office/powerpoint/2010/main" val="284254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„És </a:t>
            </a:r>
            <a:r>
              <a:rPr lang="hu-HU" dirty="0"/>
              <a:t>láttam új eget és új földet, mert az első ég és az első föld elmúlt, és a tenger sincs többé</a:t>
            </a:r>
            <a:r>
              <a:rPr lang="hu-HU" dirty="0" smtClean="0"/>
              <a:t>.” (21,1)</a:t>
            </a:r>
          </a:p>
          <a:p>
            <a:r>
              <a:rPr lang="hu-HU" dirty="0" smtClean="0"/>
              <a:t>Tenger vs. Élet Vize </a:t>
            </a:r>
            <a:r>
              <a:rPr lang="hu-HU" i="1" dirty="0" smtClean="0"/>
              <a:t>(„Én </a:t>
            </a:r>
            <a:r>
              <a:rPr lang="hu-HU" i="1" dirty="0"/>
              <a:t>adok majd a szomjazónak az élet vizének forrásából ingyen</a:t>
            </a:r>
            <a:r>
              <a:rPr lang="hu-HU" i="1" dirty="0" smtClean="0"/>
              <a:t>.” </a:t>
            </a:r>
            <a:r>
              <a:rPr lang="hu-HU" dirty="0" smtClean="0"/>
              <a:t>21,6)</a:t>
            </a:r>
          </a:p>
          <a:p>
            <a:r>
              <a:rPr lang="hu-HU" dirty="0" smtClean="0"/>
              <a:t>Új vs. régi: „</a:t>
            </a:r>
            <a:r>
              <a:rPr lang="hu-HU" dirty="0" err="1" smtClean="0"/>
              <a:t>neos</a:t>
            </a:r>
            <a:r>
              <a:rPr lang="hu-HU" dirty="0" smtClean="0"/>
              <a:t>” – a régi, csak újonnan</a:t>
            </a:r>
            <a:br>
              <a:rPr lang="hu-HU" dirty="0" smtClean="0"/>
            </a:br>
            <a:r>
              <a:rPr lang="hu-HU" dirty="0" smtClean="0"/>
              <a:t>            és „</a:t>
            </a:r>
            <a:r>
              <a:rPr lang="hu-HU" dirty="0" err="1" smtClean="0"/>
              <a:t>kainos</a:t>
            </a:r>
            <a:r>
              <a:rPr lang="hu-HU" dirty="0" smtClean="0"/>
              <a:t>” – teljesen új, minőségileg egy más entitás. A Jelenésekben ezt a formát látjuk!</a:t>
            </a:r>
          </a:p>
          <a:p>
            <a:endParaRPr lang="hu-HU" dirty="0"/>
          </a:p>
          <a:p>
            <a:r>
              <a:rPr lang="hu-HU" dirty="0" smtClean="0"/>
              <a:t>Egy teljesen új megalkotása teheti lehetővé azt, hogy: </a:t>
            </a:r>
            <a:r>
              <a:rPr lang="hu-HU" i="1" dirty="0" smtClean="0"/>
              <a:t>„</a:t>
            </a:r>
            <a:r>
              <a:rPr lang="hu-HU" i="1" dirty="0"/>
              <a:t>Íme, Isten </a:t>
            </a:r>
            <a:r>
              <a:rPr lang="hu-HU" i="1" dirty="0" err="1"/>
              <a:t>sátora</a:t>
            </a:r>
            <a:r>
              <a:rPr lang="hu-HU" i="1" dirty="0"/>
              <a:t> az emberekkel van, és ő velük fog lakni, ők pedig népei lesznek, és maga Isten lesz </a:t>
            </a:r>
            <a:r>
              <a:rPr lang="hu-HU" i="1" dirty="0" smtClean="0"/>
              <a:t>velük” </a:t>
            </a:r>
            <a:r>
              <a:rPr lang="hu-HU" dirty="0" smtClean="0"/>
              <a:t>(21,3) </a:t>
            </a:r>
            <a:br>
              <a:rPr lang="hu-HU" dirty="0" smtClean="0"/>
            </a:br>
            <a:r>
              <a:rPr lang="hu-HU" dirty="0" smtClean="0"/>
              <a:t> - teljes közösség, mint a teremtés első pillanataiban.</a:t>
            </a:r>
          </a:p>
        </p:txBody>
      </p:sp>
    </p:spTree>
    <p:extLst>
      <p:ext uri="{BB962C8B-B14F-4D97-AF65-F5344CB8AC3E}">
        <p14:creationId xmlns:p14="http://schemas.microsoft.com/office/powerpoint/2010/main" val="339910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Egy ennyire teljesen új világ a mostani értelmünkkel elképzelhetetlen. János ezért képekben és szimbólumokban beszél:</a:t>
            </a:r>
            <a:br>
              <a:rPr lang="hu-HU" dirty="0"/>
            </a:br>
            <a:r>
              <a:rPr lang="hu-HU" dirty="0"/>
              <a:t> - A szent város, Jeruzsálem – az Isten-dicsőítés </a:t>
            </a:r>
            <a:r>
              <a:rPr lang="hu-HU" dirty="0" smtClean="0"/>
              <a:t>központja</a:t>
            </a:r>
            <a:br>
              <a:rPr lang="hu-HU" dirty="0" smtClean="0"/>
            </a:br>
            <a:r>
              <a:rPr lang="hu-HU" dirty="0" smtClean="0"/>
              <a:t> - kocka alaprajz</a:t>
            </a:r>
            <a:br>
              <a:rPr lang="hu-HU" dirty="0" smtClean="0"/>
            </a:br>
            <a:r>
              <a:rPr lang="hu-HU" dirty="0" smtClean="0"/>
              <a:t> - 12 kapu, a 4 égtáj felé</a:t>
            </a:r>
            <a:br>
              <a:rPr lang="hu-HU" dirty="0" smtClean="0"/>
            </a:br>
            <a:r>
              <a:rPr lang="hu-HU" dirty="0" smtClean="0"/>
              <a:t> - 12 ezer futam</a:t>
            </a:r>
            <a:br>
              <a:rPr lang="hu-HU" dirty="0" smtClean="0"/>
            </a:br>
            <a:r>
              <a:rPr lang="hu-HU" dirty="0" smtClean="0"/>
              <a:t> - 144 (12x12) könyök magas</a:t>
            </a:r>
            <a:br>
              <a:rPr lang="hu-HU" dirty="0" smtClean="0"/>
            </a:br>
            <a:r>
              <a:rPr lang="hu-HU" dirty="0" smtClean="0"/>
              <a:t> - színarany, tiszta üveghez hasonló</a:t>
            </a:r>
            <a:br>
              <a:rPr lang="hu-HU" dirty="0" smtClean="0"/>
            </a:br>
            <a:r>
              <a:rPr lang="hu-HU" dirty="0" smtClean="0"/>
              <a:t> - de templomra már nincs szükség.</a:t>
            </a:r>
          </a:p>
          <a:p>
            <a:endParaRPr lang="hu-HU" dirty="0"/>
          </a:p>
          <a:p>
            <a:r>
              <a:rPr lang="hu-HU" dirty="0" smtClean="0"/>
              <a:t>A kép szereplői: a Bárány és a menyasszony – ezek mi vagyunk. Házasság képe: </a:t>
            </a:r>
            <a:r>
              <a:rPr lang="hu-HU" dirty="0" err="1" smtClean="0"/>
              <a:t>elköteleződés</a:t>
            </a:r>
            <a:r>
              <a:rPr lang="hu-HU" dirty="0" smtClean="0"/>
              <a:t> és felelősség.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6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Jelenések Könyve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 smtClean="0"/>
              <a:t>„Azután </a:t>
            </a:r>
            <a:r>
              <a:rPr lang="hu-HU" i="1" dirty="0"/>
              <a:t>megmutatta nekem az élet vizének folyóját, amely ragyogó, mint a kristály, és az Isten és a Bárány trónjából ered. </a:t>
            </a:r>
            <a:r>
              <a:rPr lang="hu-HU" i="1" dirty="0" smtClean="0"/>
              <a:t>A </a:t>
            </a:r>
            <a:r>
              <a:rPr lang="hu-HU" i="1" dirty="0"/>
              <a:t>város </a:t>
            </a:r>
            <a:r>
              <a:rPr lang="hu-HU" i="1" dirty="0" err="1"/>
              <a:t>főútjának</a:t>
            </a:r>
            <a:r>
              <a:rPr lang="hu-HU" i="1" dirty="0"/>
              <a:t> közepén, a folyó két ága között van az élet fája, amely tizenkétszer hoz termést, minden egyes hónapban megadja termését, és a fa levelei a népek gyógyítására szolgálnak</a:t>
            </a:r>
            <a:r>
              <a:rPr lang="hu-HU" i="1" dirty="0" smtClean="0"/>
              <a:t>.” </a:t>
            </a:r>
            <a:r>
              <a:rPr lang="hu-HU" dirty="0" smtClean="0"/>
              <a:t>(22,1-2)</a:t>
            </a:r>
          </a:p>
          <a:p>
            <a:r>
              <a:rPr lang="hu-HU" dirty="0" smtClean="0"/>
              <a:t>Központ: Isten és a Bárány trónusa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- ahol Isten uralma megvalósul, ott áradni kezd az élet!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519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215</TotalTime>
  <Words>346</Words>
  <Application>Microsoft Office PowerPoint</Application>
  <PresentationFormat>Szélesvásznú</PresentationFormat>
  <Paragraphs>38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Retrospektív</vt:lpstr>
      <vt:lpstr>A Jelenések Könyve</vt:lpstr>
      <vt:lpstr>A Jelenések könyve</vt:lpstr>
      <vt:lpstr>A Jelenések Könyve</vt:lpstr>
      <vt:lpstr>A Jelenések Könyve</vt:lpstr>
      <vt:lpstr>A Jelenések Könyve</vt:lpstr>
      <vt:lpstr>A Jelenések Könyve</vt:lpstr>
      <vt:lpstr>A Jelenések Könyve</vt:lpstr>
      <vt:lpstr>A Jelenések könyve</vt:lpstr>
      <vt:lpstr>A Jelenések Könyve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Jelenések Könyve</dc:title>
  <dc:creator>Gáspár Dániel</dc:creator>
  <cp:lastModifiedBy>Gáspár Dániel</cp:lastModifiedBy>
  <cp:revision>15</cp:revision>
  <dcterms:created xsi:type="dcterms:W3CDTF">2022-11-08T13:32:18Z</dcterms:created>
  <dcterms:modified xsi:type="dcterms:W3CDTF">2022-11-10T18:59:58Z</dcterms:modified>
</cp:coreProperties>
</file>