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68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95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27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140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3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0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949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83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9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8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9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5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57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91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16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98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DD1E22-1C3C-4801-8D5E-30E4D386DCF9}" type="datetimeFigureOut">
              <a:rPr lang="hu-HU" smtClean="0"/>
              <a:t>2022. 04. 26.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C81BBA-3C6C-47B7-9650-ACAEF7208534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43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79FA5-5DF0-43CD-A8CA-9B17CD027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008"/>
            <a:ext cx="9144000" cy="1670858"/>
          </a:xfrm>
        </p:spPr>
        <p:txBody>
          <a:bodyPr>
            <a:normAutofit/>
          </a:bodyPr>
          <a:lstStyle/>
          <a:p>
            <a:r>
              <a:rPr lang="hu-HU" sz="5400" dirty="0">
                <a:latin typeface="Bodoni MT" panose="02070603080606020203" pitchFamily="18" charset="0"/>
              </a:rPr>
              <a:t>Húsvét utáni első Bibliakör</a:t>
            </a:r>
            <a:br>
              <a:rPr lang="hu-HU" dirty="0">
                <a:latin typeface="Bodoni MT" panose="02070603080606020203" pitchFamily="18" charset="0"/>
              </a:rPr>
            </a:br>
            <a:r>
              <a:rPr lang="hu-H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„Békesség Néktek”</a:t>
            </a: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2EED72-12F9-4DC3-BF44-A1BE6F8AA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539" y="2654389"/>
            <a:ext cx="5079077" cy="1278059"/>
          </a:xfrm>
        </p:spPr>
        <p:txBody>
          <a:bodyPr>
            <a:normAutofit fontScale="25000" lnSpcReduction="20000"/>
          </a:bodyPr>
          <a:lstStyle/>
          <a:p>
            <a:r>
              <a:rPr lang="hu-HU" sz="11200" dirty="0">
                <a:latin typeface="Bodoni MT" panose="02070603080606020203" pitchFamily="18" charset="0"/>
                <a:ea typeface="+mj-ea"/>
                <a:cs typeface="+mj-cs"/>
              </a:rPr>
              <a:t>Jakab levele</a:t>
            </a:r>
          </a:p>
          <a:p>
            <a:r>
              <a:rPr lang="hu-HU" sz="5400" dirty="0">
                <a:latin typeface="Bodoni MT" panose="02070603080606020203" pitchFamily="18" charset="0"/>
                <a:ea typeface="+mj-ea"/>
                <a:cs typeface="+mj-cs"/>
              </a:rPr>
              <a:t>						</a:t>
            </a:r>
          </a:p>
          <a:p>
            <a:endParaRPr lang="hu-HU" sz="5400" dirty="0">
              <a:latin typeface="Bodoni MT" panose="02070603080606020203" pitchFamily="18" charset="0"/>
              <a:ea typeface="+mj-ea"/>
              <a:cs typeface="+mj-cs"/>
            </a:endParaRPr>
          </a:p>
          <a:p>
            <a:endParaRPr lang="hu-HU" sz="5400" dirty="0">
              <a:latin typeface="Bodoni MT" panose="02070603080606020203" pitchFamily="18" charset="0"/>
              <a:ea typeface="+mj-ea"/>
              <a:cs typeface="+mj-cs"/>
            </a:endParaRPr>
          </a:p>
          <a:p>
            <a:endParaRPr lang="hu-HU" sz="5400" dirty="0">
              <a:latin typeface="Bodoni MT" panose="02070603080606020203" pitchFamily="18" charset="0"/>
              <a:ea typeface="+mj-ea"/>
              <a:cs typeface="+mj-cs"/>
            </a:endParaRPr>
          </a:p>
          <a:p>
            <a:r>
              <a:rPr lang="hu-HU" sz="5400" dirty="0">
                <a:latin typeface="Bodoni MT" panose="02070603080606020203" pitchFamily="18" charset="0"/>
                <a:ea typeface="+mj-ea"/>
                <a:cs typeface="+mj-cs"/>
              </a:rPr>
              <a:t>								</a:t>
            </a:r>
          </a:p>
        </p:txBody>
      </p:sp>
      <p:pic>
        <p:nvPicPr>
          <p:cNvPr id="1026" name="Picture 2" descr="Forráskép megtekintése">
            <a:extLst>
              <a:ext uri="{FF2B5EF4-FFF2-40B4-BE49-F238E27FC236}">
                <a16:creationId xmlns:a16="http://schemas.microsoft.com/office/drawing/2014/main" id="{B7C2B920-E2A2-475D-B363-944DF914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89" y="3336662"/>
            <a:ext cx="8105775" cy="31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D7A79D-3205-4A4C-B35A-CACC484A9DD1}"/>
              </a:ext>
            </a:extLst>
          </p:cNvPr>
          <p:cNvSpPr txBox="1"/>
          <p:nvPr/>
        </p:nvSpPr>
        <p:spPr>
          <a:xfrm>
            <a:off x="10712334" y="6203670"/>
            <a:ext cx="1479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Bodoni MT" panose="02070603080606020203" pitchFamily="18" charset="0"/>
                <a:ea typeface="+mj-ea"/>
                <a:cs typeface="+mj-cs"/>
              </a:rPr>
              <a:t>Udvaros Dóra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03261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5CA79-CA02-4E9E-B845-EED5DB73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Bevezetéstani kérdések: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2F4724-B7D3-4168-8DC1-890BE716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Levél írója</a:t>
            </a:r>
          </a:p>
          <a:p>
            <a:pPr marL="36900" indent="0">
              <a:buNone/>
            </a:pPr>
            <a:endParaRPr lang="hu-HU" dirty="0"/>
          </a:p>
          <a:p>
            <a:r>
              <a:rPr lang="hu-HU" dirty="0"/>
              <a:t>Keletkezésének helye és ideje</a:t>
            </a:r>
          </a:p>
          <a:p>
            <a:pPr marL="36900" indent="0">
              <a:buNone/>
            </a:pPr>
            <a:endParaRPr lang="hu-HU" dirty="0"/>
          </a:p>
          <a:p>
            <a:r>
              <a:rPr lang="hu-HU" dirty="0"/>
              <a:t>Címzettek</a:t>
            </a:r>
          </a:p>
          <a:p>
            <a:pPr marL="36900" indent="0">
              <a:buNone/>
            </a:pPr>
            <a:endParaRPr lang="hu-HU" dirty="0"/>
          </a:p>
          <a:p>
            <a:r>
              <a:rPr lang="hu-HU" dirty="0"/>
              <a:t>Levél formája</a:t>
            </a:r>
          </a:p>
          <a:p>
            <a:pPr marL="36900" indent="0">
              <a:buNone/>
            </a:pPr>
            <a:endParaRPr lang="hu-HU" dirty="0"/>
          </a:p>
          <a:p>
            <a:r>
              <a:rPr lang="hu-HU" dirty="0"/>
              <a:t>Tartalma - Teológiája</a:t>
            </a:r>
          </a:p>
        </p:txBody>
      </p:sp>
    </p:spTree>
    <p:extLst>
      <p:ext uri="{BB962C8B-B14F-4D97-AF65-F5344CB8AC3E}">
        <p14:creationId xmlns:p14="http://schemas.microsoft.com/office/powerpoint/2010/main" val="150573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9310D-DAA3-4637-A730-D1FE4477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2565863"/>
          </a:xfrm>
        </p:spPr>
        <p:txBody>
          <a:bodyPr>
            <a:normAutofit fontScale="90000"/>
          </a:bodyPr>
          <a:lstStyle/>
          <a:p>
            <a:r>
              <a:rPr lang="hu-HU" dirty="0">
                <a:effectLst/>
              </a:rPr>
              <a:t>„Teljes örömnek tartsátok, testvéreim, amikor különféle kísértésekbe estek, </a:t>
            </a:r>
            <a:br>
              <a:rPr lang="hu-HU" baseline="30000" dirty="0">
                <a:effectLst/>
              </a:rPr>
            </a:br>
            <a:r>
              <a:rPr lang="hu-HU" dirty="0">
                <a:effectLst/>
              </a:rPr>
              <a:t>tudva, hogy hitetek próbája állhatatosságot eredményez.” 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Jak 1,2</a:t>
            </a:r>
            <a:endParaRPr lang="hu-HU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3AC492-DB78-4CBA-8684-2A12F0729C2C}"/>
              </a:ext>
            </a:extLst>
          </p:cNvPr>
          <p:cNvSpPr txBox="1"/>
          <p:nvPr/>
        </p:nvSpPr>
        <p:spPr>
          <a:xfrm>
            <a:off x="1602971" y="4389120"/>
            <a:ext cx="8986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kísértés alkalom tehát az örömre: </a:t>
            </a:r>
          </a:p>
          <a:p>
            <a:r>
              <a:rPr lang="hu-HU" sz="2000" dirty="0"/>
              <a:t>Miért és hogyan?</a:t>
            </a:r>
            <a:br>
              <a:rPr lang="hu-HU" sz="2000" dirty="0"/>
            </a:br>
            <a:endParaRPr lang="hu-HU" sz="2000" dirty="0"/>
          </a:p>
          <a:p>
            <a:r>
              <a:rPr lang="hu-HU" sz="2000" dirty="0"/>
              <a:t>Hogyan tud ez valósággá válni a saját keresztyén életemben is? </a:t>
            </a:r>
            <a:br>
              <a:rPr lang="hu-HU" sz="2000" dirty="0"/>
            </a:br>
            <a:r>
              <a:rPr lang="hu-HU" sz="2000" dirty="0"/>
              <a:t>Miért nehéz így tekinteni a szenvedésre, kísértésre? </a:t>
            </a:r>
          </a:p>
        </p:txBody>
      </p:sp>
    </p:spTree>
    <p:extLst>
      <p:ext uri="{BB962C8B-B14F-4D97-AF65-F5344CB8AC3E}">
        <p14:creationId xmlns:p14="http://schemas.microsoft.com/office/powerpoint/2010/main" val="380646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7A11C-EAAE-4449-82E5-3D97C2EA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97" y="623455"/>
            <a:ext cx="10353762" cy="1745672"/>
          </a:xfrm>
        </p:spPr>
        <p:txBody>
          <a:bodyPr>
            <a:noAutofit/>
          </a:bodyPr>
          <a:lstStyle/>
          <a:p>
            <a:r>
              <a:rPr lang="hu-HU" sz="3200" dirty="0">
                <a:effectLst/>
              </a:rPr>
              <a:t>„Legyetek az igének cselekvői, ne csupán hallgatói, hogy be ne csapjátok magatokat. Mert ha valaki csak hallgatója az igének, de nem cselekszi, olyan, mint az az ember, aki a tükörben nézi meg az arcát.”</a:t>
            </a:r>
            <a:br>
              <a:rPr lang="hu-HU" sz="3200" dirty="0">
                <a:effectLst/>
              </a:rPr>
            </a:br>
            <a:r>
              <a:rPr lang="hu-HU" sz="3200" dirty="0">
                <a:effectLst/>
              </a:rPr>
              <a:t>Jak 1,22-23</a:t>
            </a:r>
            <a:endParaRPr lang="hu-HU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D6C178-785C-4F22-BAA7-779D78173523}"/>
              </a:ext>
            </a:extLst>
          </p:cNvPr>
          <p:cNvSpPr txBox="1"/>
          <p:nvPr/>
        </p:nvSpPr>
        <p:spPr>
          <a:xfrm>
            <a:off x="1562793" y="4438996"/>
            <a:ext cx="9227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Öncsalás a cselekedetek nélküli hit</a:t>
            </a:r>
          </a:p>
          <a:p>
            <a:br>
              <a:rPr lang="hu-HU" dirty="0"/>
            </a:br>
            <a:r>
              <a:rPr lang="hu-HU" dirty="0"/>
              <a:t>Miért fontos a cselekedet?</a:t>
            </a:r>
            <a:br>
              <a:rPr lang="hu-HU" dirty="0"/>
            </a:br>
            <a:r>
              <a:rPr lang="hu-HU" dirty="0"/>
              <a:t>Melyiknek kell az elsőnek lennie a hitnek vagy a cselekedetnek?</a:t>
            </a:r>
            <a:br>
              <a:rPr lang="hu-HU" dirty="0"/>
            </a:br>
            <a:r>
              <a:rPr lang="hu-HU" dirty="0"/>
              <a:t>Kimunkálhatja e a cselekedet a hitet?</a:t>
            </a:r>
            <a:br>
              <a:rPr lang="hu-HU" dirty="0"/>
            </a:br>
            <a:r>
              <a:rPr lang="hu-HU" dirty="0"/>
              <a:t>Mire utal a tükör hasonlat?</a:t>
            </a:r>
          </a:p>
        </p:txBody>
      </p:sp>
    </p:spTree>
    <p:extLst>
      <p:ext uri="{BB962C8B-B14F-4D97-AF65-F5344CB8AC3E}">
        <p14:creationId xmlns:p14="http://schemas.microsoft.com/office/powerpoint/2010/main" val="37849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25737-B819-4E04-B48A-689AB325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238596"/>
            <a:ext cx="10353762" cy="2128059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effectLst/>
              </a:rPr>
              <a:t>„Inkább ezt kellene mondanotok: Ha az Úr akarja, akkor élünk, és ezt vagy azt fogjuk cselekedni.”</a:t>
            </a:r>
            <a:br>
              <a:rPr lang="hu-HU" sz="3600" dirty="0">
                <a:effectLst/>
              </a:rPr>
            </a:br>
            <a:r>
              <a:rPr lang="hu-HU" sz="3600" dirty="0">
                <a:effectLst/>
              </a:rPr>
              <a:t>Jak4,15</a:t>
            </a:r>
            <a:br>
              <a:rPr lang="hu-HU" sz="3600" dirty="0">
                <a:effectLst/>
              </a:rPr>
            </a:br>
            <a:br>
              <a:rPr lang="hu-HU" dirty="0">
                <a:effectLst/>
              </a:rPr>
            </a:br>
            <a:r>
              <a:rPr lang="hu-HU" sz="3600" dirty="0">
                <a:effectLst/>
              </a:rPr>
              <a:t>„Aki tehát tudna jót tenni, de nem teszi: bűne az annak.”</a:t>
            </a:r>
            <a:br>
              <a:rPr lang="hu-HU" sz="3600" dirty="0">
                <a:effectLst/>
              </a:rPr>
            </a:br>
            <a:r>
              <a:rPr lang="hu-HU" sz="3600" dirty="0">
                <a:effectLst/>
              </a:rPr>
              <a:t>Jak4,17</a:t>
            </a:r>
            <a:br>
              <a:rPr lang="hu-HU" sz="3600" dirty="0">
                <a:effectLst/>
              </a:rPr>
            </a:br>
            <a:br>
              <a:rPr lang="hu-HU" dirty="0">
                <a:effectLst/>
              </a:rPr>
            </a:br>
            <a:endParaRPr lang="hu-H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5E8356-65D3-42B0-AB48-95116E8E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4256116"/>
            <a:ext cx="10353762" cy="1535084"/>
          </a:xfrm>
        </p:spPr>
        <p:txBody>
          <a:bodyPr/>
          <a:lstStyle/>
          <a:p>
            <a:r>
              <a:rPr lang="hu-HU" dirty="0"/>
              <a:t>Deo Volento – Jakabi feltétel</a:t>
            </a:r>
          </a:p>
          <a:p>
            <a:r>
              <a:rPr lang="hu-HU" dirty="0"/>
              <a:t>Mulasztási bűn</a:t>
            </a:r>
          </a:p>
          <a:p>
            <a:r>
              <a:rPr lang="hu-HU" dirty="0"/>
              <a:t>Mi a kapcsolat a két ige között?</a:t>
            </a:r>
          </a:p>
          <a:p>
            <a:pPr marL="3690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85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862C2-93BE-494F-905E-334455BD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effectLst/>
              </a:rPr>
              <a:t>„Mindenekelőtt pedig, testvéreim, ne esküdjetek se az égre, se a földre, se más egyébre. Hanem legyen az igenetek igen, és a nemetek nem, hogy ítélet alá ne essetek.”</a:t>
            </a:r>
            <a:br>
              <a:rPr lang="hu-HU" sz="2800" dirty="0">
                <a:effectLst/>
              </a:rPr>
            </a:br>
            <a:r>
              <a:rPr lang="hu-HU" sz="2800" dirty="0">
                <a:effectLst/>
              </a:rPr>
              <a:t>Jak 5,12</a:t>
            </a:r>
            <a:endParaRPr lang="hu-HU" sz="2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63D5C-9CE2-48C4-ADCE-BE25ED98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527069"/>
            <a:ext cx="10353762" cy="3264131"/>
          </a:xfrm>
        </p:spPr>
        <p:txBody>
          <a:bodyPr/>
          <a:lstStyle/>
          <a:p>
            <a:r>
              <a:rPr lang="hu-HU" dirty="0"/>
              <a:t>Jézus soha nem esküszik</a:t>
            </a:r>
          </a:p>
          <a:p>
            <a:r>
              <a:rPr lang="hu-HU" dirty="0"/>
              <a:t>Ő az amen, legó, hymin szavakat használja</a:t>
            </a:r>
          </a:p>
          <a:p>
            <a:r>
              <a:rPr lang="hu-HU" dirty="0"/>
              <a:t>Jézus álláspontja erről a Mt5,33-37-ben volvasható</a:t>
            </a:r>
          </a:p>
          <a:p>
            <a:endParaRPr lang="hu-HU" dirty="0"/>
          </a:p>
          <a:p>
            <a:r>
              <a:rPr lang="hu-HU" dirty="0"/>
              <a:t>Miért van szüksége az embernek arra, hogy esküvel, esküdözéssel pecsételje szavait?</a:t>
            </a:r>
          </a:p>
          <a:p>
            <a:r>
              <a:rPr lang="hu-HU" dirty="0"/>
              <a:t>Milyenné válik és kire mutat az az ember, aki az esküig eljut, de nem tudja „állni” szavát?</a:t>
            </a:r>
          </a:p>
        </p:txBody>
      </p:sp>
    </p:spTree>
    <p:extLst>
      <p:ext uri="{BB962C8B-B14F-4D97-AF65-F5344CB8AC3E}">
        <p14:creationId xmlns:p14="http://schemas.microsoft.com/office/powerpoint/2010/main" val="266304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2E3CF2A-3203-49FF-A466-7F798403D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1" y="722157"/>
            <a:ext cx="6349350" cy="2175145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35D0ADD-AA5E-42F9-BEC4-67739336F246}"/>
              </a:ext>
            </a:extLst>
          </p:cNvPr>
          <p:cNvSpPr txBox="1"/>
          <p:nvPr/>
        </p:nvSpPr>
        <p:spPr>
          <a:xfrm>
            <a:off x="3302924" y="3429000"/>
            <a:ext cx="558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lgerian" panose="04020705040A02060702" pitchFamily="82" charset="0"/>
              </a:rPr>
              <a:t>„Testvéreim, mit használ, ha valaki azt mondja, hogy van hite, de cselekedetei nincsenek?”</a:t>
            </a:r>
            <a:br>
              <a:rPr lang="hu-HU" sz="2400" dirty="0">
                <a:latin typeface="Algerian" panose="04020705040A02060702" pitchFamily="82" charset="0"/>
              </a:rPr>
            </a:br>
            <a:r>
              <a:rPr lang="hu-HU" sz="2400" dirty="0">
                <a:latin typeface="Algerian" panose="04020705040A02060702" pitchFamily="82" charset="0"/>
              </a:rPr>
              <a:t>Jak 2,14</a:t>
            </a:r>
          </a:p>
        </p:txBody>
      </p:sp>
    </p:spTree>
    <p:extLst>
      <p:ext uri="{BB962C8B-B14F-4D97-AF65-F5344CB8AC3E}">
        <p14:creationId xmlns:p14="http://schemas.microsoft.com/office/powerpoint/2010/main" val="203307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361</Words>
  <Application>Microsoft Office PowerPoint</Application>
  <PresentationFormat>Breitbild</PresentationFormat>
  <Paragraphs>37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Algerian</vt:lpstr>
      <vt:lpstr>Bodoni MT</vt:lpstr>
      <vt:lpstr>Calisto MT</vt:lpstr>
      <vt:lpstr>Trebuchet MS</vt:lpstr>
      <vt:lpstr>Wingdings 2</vt:lpstr>
      <vt:lpstr>Schiefer</vt:lpstr>
      <vt:lpstr>Húsvét utáni első Bibliakör „Békesség Néktek”</vt:lpstr>
      <vt:lpstr>Bevezetéstani kérdések:</vt:lpstr>
      <vt:lpstr>„Teljes örömnek tartsátok, testvéreim, amikor különféle kísértésekbe estek,  tudva, hogy hitetek próbája állhatatosságot eredményez.”  Jak 1,2</vt:lpstr>
      <vt:lpstr>„Legyetek az igének cselekvői, ne csupán hallgatói, hogy be ne csapjátok magatokat. Mert ha valaki csak hallgatója az igének, de nem cselekszi, olyan, mint az az ember, aki a tükörben nézi meg az arcát.” Jak 1,22-23</vt:lpstr>
      <vt:lpstr>„Inkább ezt kellene mondanotok: Ha az Úr akarja, akkor élünk, és ezt vagy azt fogjuk cselekedni.” Jak4,15  „Aki tehát tudna jót tenni, de nem teszi: bűne az annak.” Jak4,17  </vt:lpstr>
      <vt:lpstr>„Mindenekelőtt pedig, testvéreim, ne esküdjetek se az égre, se a földre, se más egyébre. Hanem legyen az igenetek igen, és a nemetek nem, hogy ítélet alá ne essetek.” Jak 5,12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Húsvét utáni első Bibliakör „Békesség Néktek”</dc:title>
  <dc:creator>Udvaros Dóra</dc:creator>
  <cp:lastModifiedBy>Udvaros Dóra</cp:lastModifiedBy>
  <cp:revision>15</cp:revision>
  <dcterms:created xsi:type="dcterms:W3CDTF">2022-04-24T11:46:59Z</dcterms:created>
  <dcterms:modified xsi:type="dcterms:W3CDTF">2022-04-26T16:07:54Z</dcterms:modified>
</cp:coreProperties>
</file>