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72" r:id="rId4"/>
    <p:sldId id="271" r:id="rId5"/>
    <p:sldId id="270" r:id="rId6"/>
    <p:sldId id="269" r:id="rId7"/>
    <p:sldId id="265" r:id="rId8"/>
    <p:sldId id="262" r:id="rId9"/>
    <p:sldId id="266" r:id="rId10"/>
    <p:sldId id="267" r:id="rId11"/>
    <p:sldId id="268" r:id="rId12"/>
    <p:sldId id="263" r:id="rId13"/>
    <p:sldId id="264" r:id="rId1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FF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94D121-6DEB-4534-931D-6FC4977F1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281D233-7546-42A7-A3FF-086F2111E1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6D08B92-25DE-4800-9228-632091D58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19FCCCB-D9A9-4663-86B4-9965C8AE0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1CD5234-A678-4F14-AF77-4D03A1D2D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54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9540AE-7981-4FE6-9ED2-08D42D396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0A87C8D8-4364-40E9-B4D3-A981948C0F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66D1E4A-A659-40E1-8DBB-73635130F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31985CB-74B8-4E76-8C89-D50408C61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E215F56-301F-4C0F-991F-44A0D933B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6925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20F26BE1-A7E5-478B-8396-A8565CEB32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B4352211-6E75-412D-B8ED-D4C8A46862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E497994-67C7-49FE-986A-DFB082148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4579C93-2EF3-47BA-87D8-1E6DC957A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B473ED8-730B-4297-A92A-8DFCBEE07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0338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62FF63-66AA-4234-9BA0-F77C1E0C1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9AA7C57-65A9-4ACC-9861-691341864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43883C2-0751-46B9-AA4C-9030C7718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76201A7-CD64-4ABF-B54D-DC72A4839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5E77B62-C478-4E6B-B86F-6BBE22C31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94348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9EAC43C-0812-470A-B86B-677906EB3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23887DDB-E15F-4E57-BCD7-413B30AEA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D40BEFD-4F99-4300-B8C5-9ABCA2BF9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128A946-E998-4C42-9B39-8275F99F9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46BAA89-A49C-4CAA-B99C-3A0590975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89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43AEFA1-C75E-45C3-B37E-00BBDA5D8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F9734F2-61F6-454A-8FE0-B6A099F3C3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DB49852-EAC8-4540-A2D5-D6375528C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79C05E6-3034-4156-A628-A0CBF6F1B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0456B90-40DE-4719-A33B-D5BC4853B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A42A818-F1F8-44B4-9A81-2943E17EC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032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29ABBF-B50C-412B-A836-44C84D3C9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0EC48AFD-FECB-4967-B1BD-73F1CE3E8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DDD1B78-1433-4980-ADD7-3C9122913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7B495B03-AD6F-48E6-8124-52527DA1DA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F6A264E5-3DD3-46CB-8926-C39A69F2CD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3ACFF994-658D-4197-83B1-9BF18CBCA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3C71C0F1-D608-4EBA-8572-09BE0BBC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E94EEB98-F1E0-4209-8E4D-0AEE7ADB2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6308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49C20EC-6D62-4ACC-8EA8-38DF4854D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5F7DFA1B-7C34-4BCA-B2D7-BF589510E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833FF22-5133-4D65-A52C-5797B5CE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60C4B13B-716A-493F-9A7D-858F4A9FA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5151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BDDA01AF-27CD-4915-8347-A861067FC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3DA02299-6C66-40AE-B947-F7DB78B68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7DAE969B-0AFD-4BE6-AF29-BF76706EC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5292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5D1D65-5CFF-45A5-8DAB-7F3D929E5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3EB3810-9446-4115-9D92-D3A4EBEAC8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0705912-BF7D-4BD3-8141-50A09C89C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3CA7D76-E662-4EE9-A9D0-EC308670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5B214FC-935B-4952-AE07-6F838718A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10615B6-BEBB-496E-BE94-37A3F0C6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505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97221D-0BEE-426F-824E-9F9735C44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4CE72457-724D-43AE-9597-AD24A2B0C7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9D2AA069-A25C-4ABD-82E4-13EFFB1632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19C2B388-746A-4D6B-83A0-79745EDC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0851FA1-331E-41CA-B667-4B1161186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C381BE3F-E2AE-4CC8-BD4D-D2D32538D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88500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229F5233-CDD7-4A69-86E5-207165C3C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637EFCFF-AF96-496F-A87C-412FA07E2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28EDF72-1A3D-48E4-A3B0-306D33654A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77575-DB0D-40ED-8AD4-0917616B059D}" type="datetimeFigureOut">
              <a:rPr lang="hu-HU" smtClean="0"/>
              <a:t>2020. 10. 08.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1819A6B-207F-48F5-880B-F12E7D397A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4952E22-C24B-4E14-A47C-47BB12334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92B90-620E-4760-904D-D006CF89CD6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546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>
            <a:extLst>
              <a:ext uri="{FF2B5EF4-FFF2-40B4-BE49-F238E27FC236}">
                <a16:creationId xmlns:a16="http://schemas.microsoft.com/office/drawing/2014/main" id="{E68E4A4B-1B51-4406-8289-D1C58ED479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999" y="0"/>
            <a:ext cx="11430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799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000BAE-A0C6-419A-ADE4-D4D3B507E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Gazdagság témája az Evangéliumokban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5C955B4-857B-4473-82E1-F609E9021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1885" y="1825625"/>
            <a:ext cx="1143725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/>
              <a:t> </a:t>
            </a:r>
            <a:r>
              <a:rPr lang="hu-HU" b="1" dirty="0"/>
              <a:t>A magvető</a:t>
            </a:r>
          </a:p>
          <a:p>
            <a:pPr marL="0" indent="0">
              <a:buNone/>
            </a:pPr>
            <a:r>
              <a:rPr lang="hu-HU" i="1" dirty="0"/>
              <a:t>,,Megint más a </a:t>
            </a:r>
            <a:r>
              <a:rPr lang="hu-HU" b="1" i="1" dirty="0"/>
              <a:t>tövisek</a:t>
            </a:r>
            <a:r>
              <a:rPr lang="hu-HU" i="1" dirty="0"/>
              <a:t> közé vetett mag: ezek azok, akik </a:t>
            </a:r>
            <a:r>
              <a:rPr lang="hu-HU" b="1" i="1" dirty="0"/>
              <a:t>meghallják az igét,</a:t>
            </a:r>
            <a:r>
              <a:rPr lang="hu-HU" i="1" dirty="0"/>
              <a:t> de e világ gondja, a </a:t>
            </a:r>
            <a:r>
              <a:rPr lang="hu-HU" b="1" i="1" dirty="0">
                <a:solidFill>
                  <a:srgbClr val="FFFF00"/>
                </a:solidFill>
              </a:rPr>
              <a:t>gazdagság</a:t>
            </a:r>
            <a:r>
              <a:rPr lang="hu-HU" i="1" dirty="0">
                <a:solidFill>
                  <a:srgbClr val="FFFF00"/>
                </a:solidFill>
              </a:rPr>
              <a:t> </a:t>
            </a:r>
            <a:r>
              <a:rPr lang="hu-HU" b="1" i="1" dirty="0">
                <a:solidFill>
                  <a:srgbClr val="FFFF00"/>
                </a:solidFill>
              </a:rPr>
              <a:t>csábítása</a:t>
            </a:r>
            <a:r>
              <a:rPr lang="hu-HU" i="1" dirty="0">
                <a:solidFill>
                  <a:srgbClr val="FFFF00"/>
                </a:solidFill>
              </a:rPr>
              <a:t> </a:t>
            </a:r>
            <a:r>
              <a:rPr lang="hu-HU" i="1" dirty="0"/>
              <a:t>vagy egyéb </a:t>
            </a:r>
            <a:r>
              <a:rPr lang="hu-HU" b="1" i="1" dirty="0"/>
              <a:t>dolgok megkívánása </a:t>
            </a:r>
            <a:r>
              <a:rPr lang="hu-HU" b="1" i="1" dirty="0" err="1"/>
              <a:t>benövi</a:t>
            </a:r>
            <a:r>
              <a:rPr lang="hu-HU" b="1" i="1" dirty="0"/>
              <a:t> </a:t>
            </a:r>
            <a:r>
              <a:rPr lang="hu-HU" i="1" dirty="0"/>
              <a:t>és megfojtja az igét, úgyhogy ez sem hoz termést”” (Mk 4, 18-19)</a:t>
            </a:r>
          </a:p>
          <a:p>
            <a:pPr marL="0" indent="0">
              <a:buNone/>
            </a:pPr>
            <a:r>
              <a:rPr lang="hu-HU" i="1" dirty="0"/>
              <a:t>__________________________________________________________</a:t>
            </a:r>
          </a:p>
          <a:p>
            <a:pPr marL="0" indent="0">
              <a:buNone/>
            </a:pPr>
            <a:r>
              <a:rPr lang="hu-HU" b="1" i="1" dirty="0"/>
              <a:t>Az özvegyasszony két fillérje (</a:t>
            </a:r>
            <a:r>
              <a:rPr lang="hu-HU" b="1" i="1" dirty="0" err="1"/>
              <a:t>Lk</a:t>
            </a:r>
            <a:r>
              <a:rPr lang="hu-HU" b="1" i="1" dirty="0"/>
              <a:t> 21,1-4)</a:t>
            </a:r>
          </a:p>
          <a:p>
            <a:pPr marL="0" indent="0">
              <a:buNone/>
            </a:pPr>
            <a:r>
              <a:rPr lang="hu-HU" i="1" dirty="0"/>
              <a:t>Sok gazdag sokat dobott bele […] mindannyian a </a:t>
            </a:r>
            <a:r>
              <a:rPr lang="hu-HU" b="1" i="1" u="sng" dirty="0">
                <a:solidFill>
                  <a:srgbClr val="FFFF00"/>
                </a:solidFill>
              </a:rPr>
              <a:t>fölöslegükből</a:t>
            </a:r>
            <a:r>
              <a:rPr lang="hu-HU" i="1" dirty="0"/>
              <a:t> dobtak, ő azonban </a:t>
            </a:r>
            <a:r>
              <a:rPr lang="hu-HU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szegénységéből mindent beledobott</a:t>
            </a:r>
            <a:r>
              <a:rPr lang="hu-HU" i="1" dirty="0"/>
              <a:t>, amije csak volt, az egész vagyonát. (Mk 12,14 </a:t>
            </a:r>
            <a:r>
              <a:rPr lang="hu-HU" i="1" dirty="0" err="1"/>
              <a:t>kk</a:t>
            </a:r>
            <a:r>
              <a:rPr lang="hu-HU" i="1" dirty="0"/>
              <a:t>)</a:t>
            </a:r>
          </a:p>
          <a:p>
            <a:pPr marL="0" indent="0">
              <a:buNone/>
            </a:pPr>
            <a:endParaRPr lang="hu-HU" i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25957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AE4A4C2-398A-41B7-A4E7-EDA4EF308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487"/>
            <a:ext cx="10515600" cy="1325563"/>
          </a:xfrm>
        </p:spPr>
        <p:txBody>
          <a:bodyPr/>
          <a:lstStyle/>
          <a:p>
            <a:pPr algn="ctr"/>
            <a:r>
              <a:rPr lang="hu-HU" dirty="0"/>
              <a:t>Gazdagság témája az Evangéliumokban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1CC4904-289F-4F69-9622-11E7C8C89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1565050"/>
            <a:ext cx="11669486" cy="5053463"/>
          </a:xfrm>
        </p:spPr>
        <p:txBody>
          <a:bodyPr>
            <a:normAutofit lnSpcReduction="10000"/>
          </a:bodyPr>
          <a:lstStyle/>
          <a:p>
            <a:r>
              <a:rPr lang="hu-HU" dirty="0"/>
              <a:t>Az adakozás (</a:t>
            </a:r>
            <a:r>
              <a:rPr lang="hu-HU" dirty="0" err="1"/>
              <a:t>Mt</a:t>
            </a:r>
            <a:r>
              <a:rPr lang="hu-HU" dirty="0"/>
              <a:t> 6,1 </a:t>
            </a:r>
            <a:r>
              <a:rPr lang="hu-HU" dirty="0" err="1"/>
              <a:t>kk</a:t>
            </a:r>
            <a:r>
              <a:rPr lang="hu-HU" dirty="0"/>
              <a:t>) Hegyibeszéd – </a:t>
            </a:r>
            <a:r>
              <a:rPr lang="hu-HU" b="1" dirty="0">
                <a:solidFill>
                  <a:srgbClr val="FFFF00"/>
                </a:solidFill>
              </a:rPr>
              <a:t>Mi van a szívünkben?</a:t>
            </a:r>
          </a:p>
          <a:p>
            <a:pPr marL="0" indent="0" algn="just">
              <a:buNone/>
            </a:pPr>
            <a:br>
              <a:rPr lang="hu-HU" dirty="0"/>
            </a:br>
            <a:r>
              <a:rPr lang="hu-HU" dirty="0"/>
              <a:t>… </a:t>
            </a:r>
            <a:r>
              <a:rPr lang="hu-HU" b="1" dirty="0"/>
              <a:t>ne az emberek előtt gyakoroljátok</a:t>
            </a:r>
            <a:r>
              <a:rPr lang="hu-HU" dirty="0"/>
              <a:t>, csak azért, hogy lássák… ne tudja a bal kezed, mit tesz a jobb […] és majd a te Atyád, aki látja a rejtett dolgokat, megjutalmaz téged.</a:t>
            </a:r>
          </a:p>
          <a:p>
            <a:r>
              <a:rPr lang="hu-HU" dirty="0"/>
              <a:t>Isten és a mammon (</a:t>
            </a:r>
            <a:r>
              <a:rPr lang="hu-HU" dirty="0" err="1"/>
              <a:t>Lk</a:t>
            </a:r>
            <a:r>
              <a:rPr lang="hu-HU" dirty="0"/>
              <a:t> 16,13) - A magvető</a:t>
            </a:r>
            <a:br>
              <a:rPr lang="hu-HU" dirty="0"/>
            </a:br>
            <a:r>
              <a:rPr lang="hu-HU" dirty="0"/>
              <a:t>_______________________________________________________________</a:t>
            </a:r>
          </a:p>
          <a:p>
            <a:pPr marL="0" indent="0">
              <a:buNone/>
            </a:pPr>
            <a:r>
              <a:rPr lang="hu-HU" b="1" dirty="0"/>
              <a:t>Jézus temetése </a:t>
            </a:r>
            <a:r>
              <a:rPr lang="hu-HU" dirty="0"/>
              <a:t>(Mk 15,42-47; </a:t>
            </a:r>
            <a:r>
              <a:rPr lang="hu-HU" dirty="0" err="1"/>
              <a:t>Lk</a:t>
            </a:r>
            <a:r>
              <a:rPr lang="hu-HU" dirty="0"/>
              <a:t> 23,50-55; </a:t>
            </a:r>
            <a:r>
              <a:rPr lang="hu-HU" dirty="0" err="1"/>
              <a:t>Jn</a:t>
            </a:r>
            <a:r>
              <a:rPr lang="hu-HU" dirty="0"/>
              <a:t> 19,38-42)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  <a:tabLst>
                <a:tab pos="714375" algn="l"/>
              </a:tabLst>
            </a:pPr>
            <a:r>
              <a:rPr lang="hu-HU" dirty="0"/>
              <a:t>,,Amikor beesteledett, eljött egy </a:t>
            </a:r>
            <a:r>
              <a:rPr lang="hu-HU" dirty="0" err="1"/>
              <a:t>Arimátiából</a:t>
            </a:r>
            <a:r>
              <a:rPr lang="hu-HU" dirty="0"/>
              <a:t> való gazdag ember, név szerint </a:t>
            </a:r>
            <a:r>
              <a:rPr lang="hu-HU" b="1" dirty="0"/>
              <a:t>József</a:t>
            </a:r>
            <a:r>
              <a:rPr lang="hu-HU" dirty="0"/>
              <a:t>, aki maga is tanítványa volt Jézusnak. […] József elvitte a holttestet, tiszta gyolcsba göngyölte, és elhelyezte a maga új sírjába”</a:t>
            </a:r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Csillag: 5 ágú 3">
            <a:extLst>
              <a:ext uri="{FF2B5EF4-FFF2-40B4-BE49-F238E27FC236}">
                <a16:creationId xmlns:a16="http://schemas.microsoft.com/office/drawing/2014/main" id="{54E5042D-6781-4FA5-9570-01157B25191F}"/>
              </a:ext>
            </a:extLst>
          </p:cNvPr>
          <p:cNvSpPr/>
          <p:nvPr/>
        </p:nvSpPr>
        <p:spPr>
          <a:xfrm>
            <a:off x="11132457" y="5950858"/>
            <a:ext cx="783771" cy="609598"/>
          </a:xfrm>
          <a:prstGeom prst="star5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701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9E1DA88-9287-49EB-BABE-13E7B1CA6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>
                <a:latin typeface="Arial" panose="020B0604020202020204" pitchFamily="34" charset="0"/>
                <a:cs typeface="Arial" panose="020B0604020202020204" pitchFamily="34" charset="0"/>
              </a:rPr>
              <a:t>Jézus elhívja Mátét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6B52374-261A-4DB6-B40F-4C97B9BF0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i="1" dirty="0"/>
              <a:t>„Amikor Jézus továbbment onnan, meglátott egy embert a vámszedő helyen ülni, akit Máténak hívtak, és így szólt hozzá: Kövess engem! Az felkelt, </a:t>
            </a:r>
            <a:r>
              <a:rPr lang="hu-HU" b="1" i="1" dirty="0"/>
              <a:t>és követte őt</a:t>
            </a:r>
            <a:r>
              <a:rPr lang="hu-HU" i="1" dirty="0"/>
              <a:t>.” </a:t>
            </a:r>
            <a:r>
              <a:rPr lang="hu-HU" dirty="0"/>
              <a:t>(</a:t>
            </a:r>
            <a:r>
              <a:rPr lang="hu-HU" dirty="0" err="1"/>
              <a:t>Mt</a:t>
            </a:r>
            <a:r>
              <a:rPr lang="hu-HU" dirty="0"/>
              <a:t> 9,9)</a:t>
            </a:r>
            <a:br>
              <a:rPr lang="hu-HU" dirty="0"/>
            </a:br>
            <a:r>
              <a:rPr lang="hu-HU" dirty="0"/>
              <a:t>__________________________________________________________</a:t>
            </a:r>
          </a:p>
          <a:p>
            <a:r>
              <a:rPr lang="hu-HU" dirty="0"/>
              <a:t>Vámszedő – a zsidók szemében lenézett ember, megvetettség</a:t>
            </a:r>
            <a:br>
              <a:rPr lang="hu-HU" dirty="0"/>
            </a:br>
            <a:endParaRPr lang="hu-HU" dirty="0"/>
          </a:p>
          <a:p>
            <a:r>
              <a:rPr lang="hu-HU" dirty="0"/>
              <a:t>Jézusi megközelítés – hívó szó: ,,</a:t>
            </a:r>
            <a:r>
              <a:rPr lang="hu-HU" i="1" dirty="0"/>
              <a:t>Kövess engem!” (</a:t>
            </a:r>
            <a:r>
              <a:rPr lang="el-GR" i="1" dirty="0"/>
              <a:t>ἀκολούθει</a:t>
            </a:r>
            <a:r>
              <a:rPr lang="hu-HU" i="1" dirty="0"/>
              <a:t>)</a:t>
            </a:r>
          </a:p>
          <a:p>
            <a:pPr lvl="1"/>
            <a:r>
              <a:rPr lang="hu-HU" i="1" dirty="0"/>
              <a:t>,,[…] </a:t>
            </a:r>
            <a:r>
              <a:rPr lang="hu-HU" i="1" dirty="0" err="1"/>
              <a:t>jöjj</a:t>
            </a:r>
            <a:r>
              <a:rPr lang="hu-HU" i="1" dirty="0"/>
              <a:t>, és kövess engem!” (</a:t>
            </a:r>
            <a:r>
              <a:rPr lang="el-GR" i="1" dirty="0"/>
              <a:t>ἀκολούθει</a:t>
            </a:r>
            <a:r>
              <a:rPr lang="hu-HU" i="1" dirty="0"/>
              <a:t>, </a:t>
            </a:r>
            <a:r>
              <a:rPr lang="hu-HU" i="1" dirty="0" err="1"/>
              <a:t>folge</a:t>
            </a:r>
            <a:r>
              <a:rPr lang="hu-HU" i="1" dirty="0"/>
              <a:t> </a:t>
            </a:r>
            <a:r>
              <a:rPr lang="hu-HU" i="1" dirty="0" err="1"/>
              <a:t>mir</a:t>
            </a:r>
            <a:r>
              <a:rPr lang="hu-HU" i="1" dirty="0"/>
              <a:t>, </a:t>
            </a:r>
            <a:r>
              <a:rPr lang="hu-HU" i="1" dirty="0" err="1"/>
              <a:t>follow</a:t>
            </a:r>
            <a:r>
              <a:rPr lang="hu-HU" i="1" dirty="0"/>
              <a:t> </a:t>
            </a:r>
            <a:r>
              <a:rPr lang="hu-HU" i="1" dirty="0" err="1"/>
              <a:t>me</a:t>
            </a:r>
            <a:r>
              <a:rPr lang="hu-HU" i="1" dirty="0"/>
              <a:t>, </a:t>
            </a:r>
            <a:r>
              <a:rPr lang="hu-HU" b="0" i="0" dirty="0" err="1">
                <a:solidFill>
                  <a:srgbClr val="000000"/>
                </a:solidFill>
                <a:effectLst/>
                <a:latin typeface="GothamNarrowBook"/>
              </a:rPr>
              <a:t>sequere</a:t>
            </a:r>
            <a:r>
              <a:rPr lang="hu-HU" b="0" i="0" dirty="0">
                <a:solidFill>
                  <a:srgbClr val="000000"/>
                </a:solidFill>
                <a:effectLst/>
                <a:latin typeface="GothamNarrowBook"/>
              </a:rPr>
              <a:t> </a:t>
            </a:r>
            <a:r>
              <a:rPr lang="hu-HU" b="0" i="0" dirty="0" err="1">
                <a:solidFill>
                  <a:srgbClr val="000000"/>
                </a:solidFill>
                <a:effectLst/>
                <a:latin typeface="GothamNarrowBook"/>
              </a:rPr>
              <a:t>me</a:t>
            </a:r>
            <a:r>
              <a:rPr lang="hu-HU" i="1" dirty="0"/>
              <a:t>)</a:t>
            </a:r>
            <a:endParaRPr lang="hu-HU" dirty="0"/>
          </a:p>
          <a:p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3532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D1CCD8F-BCD5-4B32-B7D5-DE0C02EB8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837"/>
            <a:ext cx="10515600" cy="1325563"/>
          </a:xfrm>
        </p:spPr>
        <p:txBody>
          <a:bodyPr/>
          <a:lstStyle/>
          <a:p>
            <a:pPr algn="ctr"/>
            <a:r>
              <a:rPr lang="hu-HU" dirty="0" err="1"/>
              <a:t>Zákeus</a:t>
            </a:r>
            <a:r>
              <a:rPr lang="hu-HU" dirty="0"/>
              <a:t>, </a:t>
            </a:r>
            <a:r>
              <a:rPr lang="hu-HU" dirty="0" err="1"/>
              <a:t>jöjj</a:t>
            </a:r>
            <a:r>
              <a:rPr lang="hu-HU" dirty="0"/>
              <a:t> le hamar</a:t>
            </a:r>
            <a:endParaRPr lang="hu-HU" b="1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61B23F0-05C7-4A09-BC7F-D52EB5FD1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6" y="1422400"/>
            <a:ext cx="11713028" cy="5338763"/>
          </a:xfrm>
        </p:spPr>
        <p:txBody>
          <a:bodyPr/>
          <a:lstStyle/>
          <a:p>
            <a:pPr marL="0" indent="0">
              <a:buNone/>
            </a:pPr>
            <a:r>
              <a:rPr lang="hu-HU" i="1" dirty="0"/>
              <a:t>,, Akik ezt látták, mindnyájan zúgolódtak, és így szóltak: </a:t>
            </a:r>
            <a:r>
              <a:rPr lang="hu-HU" b="1" i="1" dirty="0"/>
              <a:t>Bűnös</a:t>
            </a:r>
            <a:r>
              <a:rPr lang="hu-HU" i="1" dirty="0"/>
              <a:t> </a:t>
            </a:r>
            <a:r>
              <a:rPr lang="hu-HU" b="1" i="1" dirty="0"/>
              <a:t>embernél</a:t>
            </a:r>
            <a:r>
              <a:rPr lang="hu-HU" i="1" dirty="0"/>
              <a:t> szállt meg. </a:t>
            </a:r>
            <a:r>
              <a:rPr lang="hu-HU" i="1" dirty="0" err="1"/>
              <a:t>Zákeus</a:t>
            </a:r>
            <a:r>
              <a:rPr lang="hu-HU" i="1" dirty="0"/>
              <a:t> pedig odaállt az Úr elé, és ezt mondta: Uram, íme, </a:t>
            </a:r>
            <a:r>
              <a:rPr lang="hu-HU" b="1" i="1" dirty="0"/>
              <a:t>vagyonom felét a szegényeknek adom</a:t>
            </a:r>
            <a:r>
              <a:rPr lang="hu-HU" i="1" dirty="0"/>
              <a:t>, és ha valakitől valamit törvénytelenül vettem el, a </a:t>
            </a:r>
            <a:r>
              <a:rPr lang="hu-HU" b="1" i="1" dirty="0"/>
              <a:t>négyszeresét adom vissza annak</a:t>
            </a:r>
            <a:r>
              <a:rPr lang="hu-HU" i="1" dirty="0"/>
              <a:t>. Jézus így felelt neki: Ma lett üdvössége ennek a háznak, mivelhogy ő is Ábrahám fia.”</a:t>
            </a:r>
            <a:br>
              <a:rPr lang="hu-HU" i="1" dirty="0"/>
            </a:br>
            <a:r>
              <a:rPr lang="hu-HU" i="1" dirty="0"/>
              <a:t>________________________________________________________________</a:t>
            </a:r>
          </a:p>
          <a:p>
            <a:pPr marL="0" indent="0">
              <a:buNone/>
            </a:pPr>
            <a:r>
              <a:rPr lang="hu-HU" i="1" dirty="0"/>
              <a:t>Jézus meglátogatott engem. Egész Jerikó fel van háborodva hogy bejött a házamba, de ez azt jelenti</a:t>
            </a:r>
            <a:r>
              <a:rPr lang="hu-HU" b="1" i="1" dirty="0"/>
              <a:t> kihívott a régi életemből</a:t>
            </a:r>
            <a:r>
              <a:rPr lang="hu-HU" i="1" dirty="0"/>
              <a:t>. </a:t>
            </a:r>
            <a:br>
              <a:rPr lang="hu-HU" i="1" dirty="0"/>
            </a:br>
            <a:br>
              <a:rPr lang="hu-HU" i="1" dirty="0"/>
            </a:br>
            <a:r>
              <a:rPr lang="hu-HU" i="1" dirty="0"/>
              <a:t>Jézus tanítása </a:t>
            </a:r>
            <a:r>
              <a:rPr lang="hu-HU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meghívás</a:t>
            </a:r>
            <a:r>
              <a:rPr lang="hu-HU" i="1" dirty="0"/>
              <a:t> (Istennel való közelségre) és </a:t>
            </a:r>
            <a:r>
              <a:rPr lang="hu-HU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kihívás</a:t>
            </a:r>
            <a:r>
              <a:rPr lang="hu-HU" i="1" dirty="0"/>
              <a:t>. (</a:t>
            </a:r>
            <a:r>
              <a:rPr lang="hu-HU" i="1" dirty="0" err="1"/>
              <a:t>M.Gohen</a:t>
            </a:r>
            <a:r>
              <a:rPr lang="hu-HU" i="1" dirty="0"/>
              <a:t>)</a:t>
            </a:r>
            <a:br>
              <a:rPr lang="hu-HU" i="1" dirty="0"/>
            </a:br>
            <a:br>
              <a:rPr lang="hu-HU" i="1" dirty="0"/>
            </a:br>
            <a:r>
              <a:rPr lang="hu-HU" b="1" dirty="0"/>
              <a:t> Akinek sok adósságát engedik el, az hálásabb lehet, mint, akinek keveset.</a:t>
            </a:r>
          </a:p>
        </p:txBody>
      </p:sp>
    </p:spTree>
    <p:extLst>
      <p:ext uri="{BB962C8B-B14F-4D97-AF65-F5344CB8AC3E}">
        <p14:creationId xmlns:p14="http://schemas.microsoft.com/office/powerpoint/2010/main" val="3190281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9DD42DE5-A8BA-47D1-9460-BAB903AD0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343" y="0"/>
            <a:ext cx="11248571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r>
              <a:rPr lang="hu-HU" sz="2400" i="0" baseline="30000" dirty="0" err="1">
                <a:solidFill>
                  <a:schemeClr val="bg1"/>
                </a:solidFill>
                <a:latin typeface="Noto Serif" panose="02020502060505020204" pitchFamily="18"/>
              </a:rPr>
              <a:t>Mt</a:t>
            </a: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 19, 16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Odament hozzá valaki, és ezt kérdezte: </a:t>
            </a:r>
            <a:r>
              <a:rPr lang="hu-HU" sz="2400" b="1" i="0" dirty="0">
                <a:solidFill>
                  <a:schemeClr val="bg1"/>
                </a:solidFill>
                <a:latin typeface="Noto Serif" panose="02020502060505020204" pitchFamily="18"/>
              </a:rPr>
              <a:t>Mester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, mi jót tegyek, hogy örök életet nyerjek?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17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Ő pedig azt felelte neki: Miért kérdezel engem a jóról? Csak egy van, aki jó. Ha pedig be akarsz menni az életre, tartsd meg a parancsolatokat! </a:t>
            </a: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18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Az megkérdezte: Melyeket? Jézus így felelt: Ezeket: „Ne ölj, ne paráználkodj,</a:t>
            </a:r>
            <a:b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</a:b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ne lopj, ne tanúskodj hamisan, </a:t>
            </a: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19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tiszteld apádat és anyádat”, és „szeresd felebarátodat, mint magadat!” </a:t>
            </a: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20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Az ifjú erre ezt mondta: Ezt mind megtartottam, mi fogyatkozás van még bennem? </a:t>
            </a: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21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Jézus így válaszolt neki: Ha tökéletes akarsz lenni, menj el, add el </a:t>
            </a:r>
            <a:r>
              <a:rPr lang="hu-HU" sz="2400" b="1" i="0" dirty="0">
                <a:solidFill>
                  <a:schemeClr val="bg1"/>
                </a:solidFill>
                <a:latin typeface="Noto Serif" panose="02020502060505020204" pitchFamily="18"/>
              </a:rPr>
              <a:t>vagyonodat, oszd szét 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a szegényeknek, és kincsed lesz a mennyben; azután </a:t>
            </a:r>
            <a:r>
              <a:rPr lang="hu-HU" sz="2400" b="1" i="0" dirty="0" err="1">
                <a:solidFill>
                  <a:schemeClr val="bg1"/>
                </a:solidFill>
                <a:latin typeface="Noto Serif" panose="02020502060505020204" pitchFamily="18"/>
              </a:rPr>
              <a:t>jöjj</a:t>
            </a:r>
            <a:r>
              <a:rPr lang="hu-HU" sz="2400" b="1" i="0" dirty="0">
                <a:solidFill>
                  <a:schemeClr val="bg1"/>
                </a:solidFill>
                <a:latin typeface="Noto Serif" panose="02020502060505020204" pitchFamily="18"/>
              </a:rPr>
              <a:t>, és kövess engem! </a:t>
            </a:r>
            <a:endParaRPr lang="hu-H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55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9DD42DE5-A8BA-47D1-9460-BAB903AD0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6686" y="0"/>
            <a:ext cx="10537372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70000"/>
              </a:lnSpc>
              <a:buNone/>
            </a:pPr>
            <a:endParaRPr lang="hu-HU" sz="2400" i="0" baseline="30000" dirty="0">
              <a:solidFill>
                <a:schemeClr val="bg1"/>
              </a:solidFill>
              <a:latin typeface="Noto Serif" panose="02020502060505020204" pitchFamily="18"/>
            </a:endParaRPr>
          </a:p>
          <a:p>
            <a:pPr marL="0" indent="0" algn="just">
              <a:lnSpc>
                <a:spcPct val="170000"/>
              </a:lnSpc>
              <a:buNone/>
            </a:pP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22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Amikor hallotta az ifjú ezt a beszédet, szomorúan távozott, mert nagy vagyona volt. </a:t>
            </a: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23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Jézus pedig ezt mondta tanítványainak: Bizony mondom nektek, hogy gazdag ember nehezen megy majd be a mennyek országába. </a:t>
            </a: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24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Ismét mondom nektek: Könnyebb a tevének a tű fokán átmenni, mint a gazdagnak az Isten országába bejutni. </a:t>
            </a: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25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Amikor meghallották ezt a tanítványok, nagyon megdöbbentek, és így szóltak: Akkor kicsoda üdvözülhet? </a:t>
            </a:r>
            <a:r>
              <a:rPr lang="hu-HU" sz="2400" i="0" baseline="30000" dirty="0">
                <a:solidFill>
                  <a:schemeClr val="bg1"/>
                </a:solidFill>
                <a:latin typeface="Noto Serif" panose="02020502060505020204" pitchFamily="18"/>
              </a:rPr>
              <a:t>26</a:t>
            </a:r>
            <a:r>
              <a:rPr lang="hu-HU" sz="2400" i="0" dirty="0">
                <a:solidFill>
                  <a:schemeClr val="bg1"/>
                </a:solidFill>
                <a:latin typeface="Noto Serif" panose="02020502060505020204" pitchFamily="18"/>
              </a:rPr>
              <a:t>Jézus rájuk tekintett, és ezt mondta nekik: Embereknek ez lehetetlen, de Istennek minden lehetséges.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hu-HU" sz="2400" dirty="0">
                <a:solidFill>
                  <a:schemeClr val="bg1"/>
                </a:solidFill>
                <a:latin typeface="Noto Serif" panose="02020502060505020204" pitchFamily="18"/>
                <a:cs typeface="Arial" panose="020B0604020202020204" pitchFamily="34" charset="0"/>
              </a:rPr>
              <a:t>__________________________________________________________________________</a:t>
            </a:r>
            <a:endParaRPr lang="hu-H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325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5B46508-B423-4BCD-A77F-F16D037E8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9" y="365125"/>
            <a:ext cx="10914741" cy="1325563"/>
          </a:xfrm>
        </p:spPr>
        <p:txBody>
          <a:bodyPr/>
          <a:lstStyle/>
          <a:p>
            <a:r>
              <a:rPr lang="hu-HU" dirty="0"/>
              <a:t>Odament hozzá valaki – amikor hallotta az ifjú?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832A0FE-F0BC-493A-99EB-24262E3DA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előkelő ember (</a:t>
            </a:r>
            <a:r>
              <a:rPr lang="hu-HU" dirty="0" err="1"/>
              <a:t>Lk</a:t>
            </a:r>
            <a:r>
              <a:rPr lang="hu-HU" dirty="0"/>
              <a:t>), egy ember (Mk), valaki – ifjú (</a:t>
            </a:r>
            <a:r>
              <a:rPr lang="hu-HU" dirty="0" err="1"/>
              <a:t>Mt</a:t>
            </a:r>
            <a:r>
              <a:rPr lang="hu-HU" dirty="0"/>
              <a:t>)</a:t>
            </a:r>
          </a:p>
          <a:p>
            <a:r>
              <a:rPr lang="hu-HU" dirty="0"/>
              <a:t>Ifjú – 20 év körüli, Mester – Rabbi </a:t>
            </a:r>
          </a:p>
          <a:p>
            <a:r>
              <a:rPr lang="hu-HU" dirty="0"/>
              <a:t>Jó? Máténál nincs ,,Jó Mester” (LK) – Isten a jó mértéke</a:t>
            </a:r>
          </a:p>
          <a:p>
            <a:r>
              <a:rPr lang="hu-HU" dirty="0"/>
              <a:t>1. válasz: ÓSZ felfogás szerint méltóság kérdése az örök életre</a:t>
            </a:r>
            <a:br>
              <a:rPr lang="hu-HU" dirty="0"/>
            </a:br>
            <a:r>
              <a:rPr lang="hu-HU" dirty="0"/>
              <a:t>Ez inkább kikényszerítés – Mit érzel? Mire vagy kíváncsi?</a:t>
            </a:r>
          </a:p>
          <a:p>
            <a:r>
              <a:rPr lang="hu-HU" dirty="0"/>
              <a:t>2. válasz – Jézusi tanítás </a:t>
            </a:r>
            <a:r>
              <a:rPr lang="hu-HU" dirty="0">
                <a:sym typeface="Wingdings" panose="05000000000000000000" pitchFamily="2" charset="2"/>
              </a:rPr>
              <a:t> </a:t>
            </a:r>
            <a:r>
              <a:rPr lang="hu-HU" dirty="0" err="1">
                <a:sym typeface="Wingdings" panose="05000000000000000000" pitchFamily="2" charset="2"/>
              </a:rPr>
              <a:t>jöjj</a:t>
            </a:r>
            <a:r>
              <a:rPr lang="hu-HU" dirty="0">
                <a:sym typeface="Wingdings" panose="05000000000000000000" pitchFamily="2" charset="2"/>
              </a:rPr>
              <a:t>, és kövess engem! </a:t>
            </a:r>
            <a:br>
              <a:rPr lang="hu-HU" dirty="0">
                <a:sym typeface="Wingdings" panose="05000000000000000000" pitchFamily="2" charset="2"/>
              </a:rPr>
            </a:br>
            <a:r>
              <a:rPr lang="hu-HU" dirty="0">
                <a:sym typeface="Wingdings" panose="05000000000000000000" pitchFamily="2" charset="2"/>
              </a:rPr>
              <a:t>Isten iránti bizalom és felebaráti szeretet (vagyon) </a:t>
            </a:r>
          </a:p>
          <a:p>
            <a:r>
              <a:rPr lang="hu-HU" dirty="0">
                <a:sym typeface="Wingdings" panose="05000000000000000000" pitchFamily="2" charset="2"/>
              </a:rPr>
              <a:t>Vagyon = jólét, Isten áldása, evilági jutalom</a:t>
            </a:r>
          </a:p>
          <a:p>
            <a:r>
              <a:rPr lang="hu-HU" b="1" dirty="0">
                <a:sym typeface="Wingdings" panose="05000000000000000000" pitchFamily="2" charset="2"/>
              </a:rPr>
              <a:t>Vagyon kérdésére később kitérünk még </a:t>
            </a:r>
            <a:endParaRPr lang="hu-HU" b="1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172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0ED2469-2B07-4F59-99A7-2AAF8EF27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10733"/>
            <a:ext cx="10515600" cy="1325563"/>
          </a:xfrm>
        </p:spPr>
        <p:txBody>
          <a:bodyPr/>
          <a:lstStyle/>
          <a:p>
            <a:pPr algn="ctr"/>
            <a:r>
              <a:rPr lang="hu-HU" dirty="0"/>
              <a:t>Hogyan is van ez?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746A5C3-57F6-468E-A566-F12016A44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  <a:p>
            <a:r>
              <a:rPr lang="hu-HU" dirty="0"/>
              <a:t>A tű foka - </a:t>
            </a:r>
            <a:r>
              <a:rPr lang="hu-HU" b="0" i="0" dirty="0">
                <a:solidFill>
                  <a:srgbClr val="000000"/>
                </a:solidFill>
                <a:effectLst/>
                <a:latin typeface="opensans_semibold"/>
              </a:rPr>
              <a:t> A Jeruzsálem városfalán lévő kis kapu </a:t>
            </a:r>
            <a:br>
              <a:rPr lang="hu-HU" b="0" i="0" dirty="0">
                <a:solidFill>
                  <a:srgbClr val="000000"/>
                </a:solidFill>
                <a:effectLst/>
                <a:latin typeface="opensans_semibold"/>
              </a:rPr>
            </a:br>
            <a:r>
              <a:rPr lang="hu-HU" b="0" i="0" dirty="0">
                <a:solidFill>
                  <a:srgbClr val="000000"/>
                </a:solidFill>
                <a:effectLst/>
                <a:latin typeface="opensans_semibold"/>
              </a:rPr>
              <a:t>A nagy városkapu bezárása után, csak teher nélkül, meghajolva (alázat?) lehet bemenni</a:t>
            </a:r>
          </a:p>
          <a:p>
            <a:r>
              <a:rPr lang="hu-HU" dirty="0">
                <a:solidFill>
                  <a:srgbClr val="000000"/>
                </a:solidFill>
                <a:latin typeface="opensans_semibold"/>
              </a:rPr>
              <a:t>Teve = Hajókötél</a:t>
            </a:r>
            <a:br>
              <a:rPr lang="hu-HU" dirty="0">
                <a:solidFill>
                  <a:srgbClr val="000000"/>
                </a:solidFill>
                <a:latin typeface="opensans_semibold"/>
              </a:rPr>
            </a:br>
            <a:r>
              <a:rPr lang="hu-HU" dirty="0">
                <a:solidFill>
                  <a:srgbClr val="000000"/>
                </a:solidFill>
                <a:latin typeface="opensans_semibold"/>
              </a:rPr>
              <a:t>NEM Isten CSOODA, hanem emberi LEMONDÁS kell az üdvösséghez</a:t>
            </a:r>
          </a:p>
          <a:p>
            <a:r>
              <a:rPr lang="hu-HU" dirty="0">
                <a:solidFill>
                  <a:srgbClr val="000000"/>
                </a:solidFill>
                <a:latin typeface="opensans_semibold"/>
              </a:rPr>
              <a:t>Gazdagsággal jutalmazza Isten és nem üdvözül?</a:t>
            </a:r>
            <a:br>
              <a:rPr lang="hu-HU" dirty="0">
                <a:solidFill>
                  <a:srgbClr val="000000"/>
                </a:solidFill>
                <a:latin typeface="opensans_semibold"/>
              </a:rPr>
            </a:br>
            <a:r>
              <a:rPr lang="hu-HU" dirty="0">
                <a:solidFill>
                  <a:srgbClr val="000000"/>
                </a:solidFill>
                <a:latin typeface="opensans_semibold"/>
              </a:rPr>
              <a:t>Gazdag – szegény – r</a:t>
            </a:r>
            <a:r>
              <a:rPr lang="hu-HU" dirty="0">
                <a:solidFill>
                  <a:srgbClr val="000000"/>
                </a:solidFill>
                <a:latin typeface="opensans_semibold"/>
                <a:sym typeface="Wingdings" panose="05000000000000000000" pitchFamily="2" charset="2"/>
              </a:rPr>
              <a:t>agaszkodás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86400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EBD7ADE-C3CA-4E29-9E41-D4B2E9F54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r>
              <a:rPr lang="hu-HU" dirty="0"/>
              <a:t>Adakozás – viszonzás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E983989-F7DF-4488-A3AD-D58DBE3ED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29" y="1146628"/>
            <a:ext cx="11132457" cy="5471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/>
              <a:t>Vendéglátás viszonzás nélkül </a:t>
            </a:r>
            <a:r>
              <a:rPr lang="hu-HU" dirty="0"/>
              <a:t>(</a:t>
            </a:r>
            <a:r>
              <a:rPr lang="hu-HU" dirty="0" err="1"/>
              <a:t>Lk</a:t>
            </a:r>
            <a:r>
              <a:rPr lang="hu-HU" dirty="0"/>
              <a:t> 14, 12-14)</a:t>
            </a:r>
            <a:br>
              <a:rPr lang="hu-HU" dirty="0"/>
            </a:br>
            <a:endParaRPr lang="hu-HU" dirty="0"/>
          </a:p>
          <a:p>
            <a:pPr marL="0" indent="0">
              <a:lnSpc>
                <a:spcPct val="100000"/>
              </a:lnSpc>
              <a:buNone/>
            </a:pPr>
            <a:r>
              <a:rPr lang="hu-HU" sz="3200" baseline="30000" dirty="0">
                <a:effectLst/>
                <a:latin typeface="Noto Serif" panose="02020502060505020204" pitchFamily="18"/>
              </a:rPr>
              <a:t>Azután szólt Jézus ahhoz is, aki őt meghívta: Ha ebédet vagy vacsorát készítesz, ne a barátaidat hívd meg, ne is a testvéreidet, a rokonaidat vagy a gazdag </a:t>
            </a:r>
            <a:r>
              <a:rPr lang="hu-HU" sz="3200" baseline="30000" dirty="0" err="1">
                <a:effectLst/>
                <a:latin typeface="Noto Serif" panose="02020502060505020204" pitchFamily="18"/>
              </a:rPr>
              <a:t>szomszédaidat</a:t>
            </a:r>
            <a:r>
              <a:rPr lang="hu-HU" sz="3200" baseline="30000" dirty="0">
                <a:effectLst/>
                <a:latin typeface="Noto Serif" panose="02020502060505020204" pitchFamily="18"/>
              </a:rPr>
              <a:t>, nehogy </a:t>
            </a:r>
            <a:r>
              <a:rPr lang="hu-HU" sz="3200" b="1" baseline="30000" dirty="0">
                <a:effectLst/>
                <a:latin typeface="Noto Serif" panose="02020502060505020204" pitchFamily="18"/>
              </a:rPr>
              <a:t>viszonzásul</a:t>
            </a:r>
            <a:r>
              <a:rPr lang="hu-HU" sz="3200" baseline="30000" dirty="0">
                <a:effectLst/>
                <a:latin typeface="Noto Serif" panose="02020502060505020204" pitchFamily="18"/>
              </a:rPr>
              <a:t> ők is meghívjanak téged. Hanem ha vendégséget rendezel, szegényeket, nyomorékokat, sántákat, vakokat hívjál meg, és boldog leszel, mert nincs miből viszonozniuk. </a:t>
            </a:r>
            <a:br>
              <a:rPr lang="hu-HU" sz="3200" baseline="30000" dirty="0">
                <a:effectLst/>
                <a:latin typeface="Noto Serif" panose="02020502060505020204" pitchFamily="18"/>
              </a:rPr>
            </a:br>
            <a:endParaRPr lang="hu-HU" dirty="0"/>
          </a:p>
          <a:p>
            <a:r>
              <a:rPr lang="el-GR" dirty="0"/>
              <a:t>1) </a:t>
            </a:r>
            <a:r>
              <a:rPr lang="hu-HU" b="1" dirty="0"/>
              <a:t>viszonzás</a:t>
            </a:r>
            <a:r>
              <a:rPr lang="hu-HU" dirty="0"/>
              <a:t> (jótetté); 2) </a:t>
            </a:r>
            <a:r>
              <a:rPr lang="hu-HU" b="1" dirty="0"/>
              <a:t>megtorlás</a:t>
            </a:r>
            <a:r>
              <a:rPr lang="hu-HU" dirty="0"/>
              <a:t> (gonosztetté)</a:t>
            </a:r>
          </a:p>
          <a:p>
            <a:r>
              <a:rPr lang="hu-HU" dirty="0"/>
              <a:t>Kérdés – Adakozás ma?</a:t>
            </a:r>
            <a:br>
              <a:rPr lang="hu-HU" dirty="0"/>
            </a:br>
            <a:r>
              <a:rPr lang="hu-HU" dirty="0"/>
              <a:t>_______________________________________________________</a:t>
            </a:r>
          </a:p>
          <a:p>
            <a:r>
              <a:rPr lang="hu-HU" dirty="0"/>
              <a:t>Mi fogalmazódig meg az Evangéliumokban a pénzről, gazdagságról  vagy az odaszánásról?</a:t>
            </a:r>
          </a:p>
        </p:txBody>
      </p:sp>
    </p:spTree>
    <p:extLst>
      <p:ext uri="{BB962C8B-B14F-4D97-AF65-F5344CB8AC3E}">
        <p14:creationId xmlns:p14="http://schemas.microsoft.com/office/powerpoint/2010/main" val="1643077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9DDFDDF-95AD-46DD-AF4F-FC9D018C7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Gazdagság témája az Evangéliumokban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7DBF347-54DC-4C1A-AA4D-A665FB5832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3600" dirty="0"/>
              <a:t>Mária éneke (</a:t>
            </a:r>
            <a:r>
              <a:rPr lang="hu-HU" sz="3600" dirty="0" err="1"/>
              <a:t>Magnificat</a:t>
            </a:r>
            <a:r>
              <a:rPr lang="hu-HU" sz="3600" dirty="0"/>
              <a:t>) -  Jézus születésének híre</a:t>
            </a:r>
          </a:p>
          <a:p>
            <a:pPr lvl="1"/>
            <a:r>
              <a:rPr lang="hu-HU" sz="3200" dirty="0"/>
              <a:t>Jó hír a szegényeknek, éhezőknek</a:t>
            </a:r>
          </a:p>
          <a:p>
            <a:pPr lvl="1"/>
            <a:r>
              <a:rPr lang="hu-HU" sz="3200" dirty="0"/>
              <a:t>Ítélet a hatalmasokon és a gazdagokon</a:t>
            </a:r>
          </a:p>
          <a:p>
            <a:pPr marL="0" indent="0">
              <a:buNone/>
            </a:pPr>
            <a:r>
              <a:rPr lang="hu-HU" dirty="0"/>
              <a:t>__________________________________________________________</a:t>
            </a:r>
            <a:br>
              <a:rPr lang="hu-HU" dirty="0"/>
            </a:br>
            <a:br>
              <a:rPr lang="hu-HU" dirty="0"/>
            </a:br>
            <a:r>
              <a:rPr lang="hu-HU" b="0" i="0" baseline="30000" dirty="0" err="1">
                <a:effectLst/>
                <a:latin typeface="Noto Serif" panose="02020502060505020204" pitchFamily="18"/>
              </a:rPr>
              <a:t>Lk</a:t>
            </a:r>
            <a:r>
              <a:rPr lang="hu-HU" b="0" i="0" baseline="30000" dirty="0">
                <a:effectLst/>
                <a:latin typeface="Noto Serif" panose="02020502060505020204" pitchFamily="18"/>
              </a:rPr>
              <a:t> 1, 51</a:t>
            </a:r>
            <a:r>
              <a:rPr lang="hu-HU" b="0" i="1" dirty="0">
                <a:effectLst/>
                <a:latin typeface="Noto Serif" panose="02020502060505020204" pitchFamily="18"/>
              </a:rPr>
              <a:t>Hatalmas dolgot cselekedett karjával, szétszórta a szívük szándékában felfuvalkodottakat. </a:t>
            </a:r>
            <a:r>
              <a:rPr lang="hu-HU" i="1" baseline="30000" dirty="0">
                <a:effectLst/>
                <a:latin typeface="Noto Serif" panose="02020502060505020204" pitchFamily="18"/>
              </a:rPr>
              <a:t>52</a:t>
            </a:r>
            <a:r>
              <a:rPr lang="hu-HU" i="1" dirty="0">
                <a:effectLst/>
                <a:latin typeface="Noto Serif" panose="02020502060505020204" pitchFamily="18"/>
              </a:rPr>
              <a:t>Hatalmasokat döntött le trónjukról, és </a:t>
            </a:r>
            <a:r>
              <a:rPr lang="hu-HU" i="1" dirty="0" err="1">
                <a:effectLst/>
                <a:latin typeface="Noto Serif" panose="02020502060505020204" pitchFamily="18"/>
              </a:rPr>
              <a:t>megalázottakat</a:t>
            </a:r>
            <a:r>
              <a:rPr lang="hu-HU" i="1" dirty="0">
                <a:effectLst/>
                <a:latin typeface="Noto Serif" panose="02020502060505020204" pitchFamily="18"/>
              </a:rPr>
              <a:t> emelt fel; </a:t>
            </a:r>
            <a:r>
              <a:rPr lang="hu-HU" b="0" i="1" baseline="30000" dirty="0">
                <a:effectLst/>
                <a:latin typeface="Noto Serif" panose="02020502060505020204" pitchFamily="18"/>
              </a:rPr>
              <a:t>53</a:t>
            </a:r>
            <a:r>
              <a:rPr lang="hu-HU" b="0" i="1" dirty="0">
                <a:effectLst/>
                <a:latin typeface="Noto Serif" panose="02020502060505020204" pitchFamily="18"/>
              </a:rPr>
              <a:t>éhezőket látott el javakkal, és bővelkedőket küldött el üres kézzel.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1859277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9CDABA-66E6-4468-8ACA-786E900C4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Gazdagság témája az Evangéliumokban 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D07D9F-B604-480E-A4E8-DD2AF42BE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3600" dirty="0"/>
              <a:t>A bolond gazdag (</a:t>
            </a:r>
            <a:r>
              <a:rPr lang="hu-HU" sz="3600" dirty="0" err="1"/>
              <a:t>Lk</a:t>
            </a:r>
            <a:r>
              <a:rPr lang="hu-HU" sz="3600" dirty="0"/>
              <a:t> 12) </a:t>
            </a:r>
          </a:p>
          <a:p>
            <a:pPr lvl="1"/>
            <a:r>
              <a:rPr lang="hu-HU" sz="3200" dirty="0"/>
              <a:t>Így jár az, aki magának gyűjt, és nem Isten szerint gazdag.</a:t>
            </a:r>
            <a:br>
              <a:rPr lang="hu-HU" sz="3200" dirty="0"/>
            </a:br>
            <a:br>
              <a:rPr lang="hu-HU" sz="3200" dirty="0"/>
            </a:br>
            <a:r>
              <a:rPr lang="hu-HU" sz="3200" i="1" dirty="0"/>
              <a:t>,,Bolond, még ez éjjel elkérik tőled a lelkedet, kié lesz akkor mindaz, amit felhalmoztál?”</a:t>
            </a:r>
            <a:br>
              <a:rPr lang="hu-HU" sz="3200" dirty="0"/>
            </a:br>
            <a:endParaRPr lang="hu-HU" sz="3200" dirty="0"/>
          </a:p>
          <a:p>
            <a:pPr marL="457200" lvl="1" indent="0">
              <a:buNone/>
            </a:pPr>
            <a:r>
              <a:rPr lang="hu-HU" sz="3200" i="1" dirty="0"/>
              <a:t>,,Vigyázzatok, és </a:t>
            </a:r>
            <a:r>
              <a:rPr lang="hu-HU" sz="3200" b="1" i="1" dirty="0"/>
              <a:t>őrizkedjetek minden </a:t>
            </a:r>
            <a:r>
              <a:rPr lang="hu-HU" sz="3200" b="1" i="1" dirty="0">
                <a:solidFill>
                  <a:srgbClr val="FFFF00"/>
                </a:solidFill>
              </a:rPr>
              <a:t>kapzsiságtól</a:t>
            </a:r>
            <a:r>
              <a:rPr lang="hu-HU" sz="3200" b="1" i="1" dirty="0"/>
              <a:t>, </a:t>
            </a:r>
            <a:r>
              <a:rPr lang="hu-HU" sz="3200" i="1" dirty="0"/>
              <a:t>mert ha bőségben él is valaki, életét </a:t>
            </a:r>
            <a:r>
              <a:rPr lang="hu-HU" sz="3200" b="1" i="1" dirty="0"/>
              <a:t>akkor sem a </a:t>
            </a:r>
            <a:r>
              <a:rPr lang="hu-HU" sz="3200" b="1" i="1" dirty="0">
                <a:solidFill>
                  <a:srgbClr val="FFFF00"/>
                </a:solidFill>
              </a:rPr>
              <a:t>vagyona tartja meg.</a:t>
            </a:r>
            <a:r>
              <a:rPr lang="hu-HU" sz="3200" b="1" i="1" dirty="0"/>
              <a:t>”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2254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62B0D18-8CF6-4896-8E0C-2C0EA28C6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294"/>
            <a:ext cx="10515600" cy="1325563"/>
          </a:xfrm>
        </p:spPr>
        <p:txBody>
          <a:bodyPr/>
          <a:lstStyle/>
          <a:p>
            <a:pPr algn="ctr"/>
            <a:r>
              <a:rPr lang="hu-HU" dirty="0"/>
              <a:t>Gazdagság témája az Evangéliumokban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A72D6B0-EF60-4C89-898C-2591F2B1F3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29" y="1712685"/>
            <a:ext cx="11292114" cy="4798106"/>
          </a:xfrm>
        </p:spPr>
        <p:txBody>
          <a:bodyPr>
            <a:normAutofit/>
          </a:bodyPr>
          <a:lstStyle/>
          <a:p>
            <a:r>
              <a:rPr lang="hu-HU" i="1" dirty="0"/>
              <a:t> ,,Egy szolga sem szolgálhat </a:t>
            </a:r>
            <a:r>
              <a:rPr lang="hu-HU" b="1" i="1" dirty="0"/>
              <a:t>két úrnak</a:t>
            </a:r>
            <a:r>
              <a:rPr lang="hu-HU" i="1" dirty="0"/>
              <a:t>, mert vagy az egyiket gyűlöli, és a másikat szereti, vagy az egyikhez ragaszkodik, és a másikat megveti. </a:t>
            </a:r>
            <a:r>
              <a:rPr lang="hu-HU" b="1" i="1" dirty="0"/>
              <a:t>Nem szolgálhattok Istennek és a </a:t>
            </a:r>
            <a:r>
              <a:rPr lang="hu-HU" b="1" i="1" dirty="0">
                <a:solidFill>
                  <a:srgbClr val="FFFF00"/>
                </a:solidFill>
              </a:rPr>
              <a:t>mammonnak</a:t>
            </a:r>
            <a:r>
              <a:rPr lang="hu-HU" i="1" dirty="0"/>
              <a:t>.” </a:t>
            </a:r>
            <a:r>
              <a:rPr lang="hu-HU" dirty="0"/>
              <a:t>(</a:t>
            </a:r>
            <a:r>
              <a:rPr lang="hu-HU" dirty="0" err="1"/>
              <a:t>Lk</a:t>
            </a:r>
            <a:r>
              <a:rPr lang="hu-HU" dirty="0"/>
              <a:t> 16,13)</a:t>
            </a:r>
            <a:br>
              <a:rPr lang="hu-HU" i="1" dirty="0"/>
            </a:br>
            <a:r>
              <a:rPr lang="hu-HU" sz="2000" dirty="0"/>
              <a:t>(</a:t>
            </a:r>
            <a:r>
              <a:rPr lang="el-GR" sz="2000" dirty="0"/>
              <a:t>μαμωνᾶς</a:t>
            </a:r>
            <a:r>
              <a:rPr lang="hu-HU" sz="2000" dirty="0"/>
              <a:t> </a:t>
            </a:r>
            <a:r>
              <a:rPr lang="el-GR" sz="2000" dirty="0"/>
              <a:t>-ᾶ - 1</a:t>
            </a:r>
            <a:r>
              <a:rPr lang="hu-HU" sz="2000" dirty="0"/>
              <a:t> – kincs, gazdagság)</a:t>
            </a:r>
            <a:endParaRPr lang="hu-HU" dirty="0"/>
          </a:p>
          <a:p>
            <a:r>
              <a:rPr lang="pt-BR" dirty="0"/>
              <a:t>A gazdag és Lázár </a:t>
            </a:r>
            <a:r>
              <a:rPr lang="hu-HU" dirty="0"/>
              <a:t>– Elnyomás, elfordított tekintet(!)</a:t>
            </a:r>
          </a:p>
          <a:p>
            <a:pPr marL="0" indent="0" algn="just">
              <a:buNone/>
            </a:pPr>
            <a:r>
              <a:rPr lang="hu-HU" i="1" baseline="30000" dirty="0" err="1">
                <a:effectLst/>
                <a:latin typeface="+mj-lt"/>
              </a:rPr>
              <a:t>Lk</a:t>
            </a:r>
            <a:r>
              <a:rPr lang="hu-HU" i="1" baseline="30000" dirty="0">
                <a:effectLst/>
                <a:latin typeface="+mj-lt"/>
              </a:rPr>
              <a:t> 16,19 </a:t>
            </a:r>
            <a:r>
              <a:rPr lang="hu-HU" i="1" dirty="0">
                <a:effectLst/>
                <a:latin typeface="+mj-lt"/>
              </a:rPr>
              <a:t>Volt egy gazdag ember, aki bíborba és patyolatba öltözött, és nap mint nap fényes lakomát rendezett. </a:t>
            </a:r>
            <a:r>
              <a:rPr lang="hu-HU" i="1" baseline="30000" dirty="0">
                <a:effectLst/>
                <a:latin typeface="+mj-lt"/>
              </a:rPr>
              <a:t>20</a:t>
            </a:r>
            <a:r>
              <a:rPr lang="hu-HU" i="1" dirty="0">
                <a:effectLst/>
                <a:latin typeface="+mj-lt"/>
              </a:rPr>
              <a:t>Egy Lázár nevű koldus ott feküdt a kapuja előtt, fekélyekkel tele, </a:t>
            </a:r>
            <a:r>
              <a:rPr lang="hu-HU" i="1" baseline="30000" dirty="0">
                <a:effectLst/>
                <a:latin typeface="+mj-lt"/>
              </a:rPr>
              <a:t>21</a:t>
            </a:r>
            <a:r>
              <a:rPr lang="hu-HU" i="1" dirty="0">
                <a:effectLst/>
                <a:latin typeface="+mj-lt"/>
              </a:rPr>
              <a:t>és azt kívánta, hogy bárcsak jóllakhatna a gazdag asztaláról lehulló morzsákkal, </a:t>
            </a:r>
            <a:r>
              <a:rPr lang="hu-HU" b="1" i="1" dirty="0">
                <a:effectLst/>
                <a:latin typeface="+mj-lt"/>
              </a:rPr>
              <a:t>de csak a kutyák jöttek hozzá, és nyaldosták a sebeit</a:t>
            </a:r>
            <a:r>
              <a:rPr lang="hu-HU" i="1" dirty="0">
                <a:effectLst/>
                <a:latin typeface="+mj-lt"/>
              </a:rPr>
              <a:t>. Történt pedig, hogy meghalt a koldus, és […] a gazdag is… </a:t>
            </a:r>
            <a:endParaRPr lang="hu-HU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3815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1252</TotalTime>
  <Words>1227</Words>
  <Application>Microsoft Office PowerPoint</Application>
  <PresentationFormat>Szélesvásznú</PresentationFormat>
  <Paragraphs>57</Paragraphs>
  <Slides>13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GothamNarrowBook</vt:lpstr>
      <vt:lpstr>Noto Serif</vt:lpstr>
      <vt:lpstr>opensans_semibold</vt:lpstr>
      <vt:lpstr>Office-téma</vt:lpstr>
      <vt:lpstr>PowerPoint-bemutató</vt:lpstr>
      <vt:lpstr>PowerPoint-bemutató</vt:lpstr>
      <vt:lpstr>PowerPoint-bemutató</vt:lpstr>
      <vt:lpstr>Odament hozzá valaki – amikor hallotta az ifjú? </vt:lpstr>
      <vt:lpstr>Hogyan is van ez?</vt:lpstr>
      <vt:lpstr>Adakozás – viszonzás </vt:lpstr>
      <vt:lpstr>Gazdagság témája az Evangéliumokban </vt:lpstr>
      <vt:lpstr>Gazdagság témája az Evangéliumokban </vt:lpstr>
      <vt:lpstr>Gazdagság témája az Evangéliumokban</vt:lpstr>
      <vt:lpstr>Gazdagság témája az Evangéliumokban</vt:lpstr>
      <vt:lpstr>Gazdagság témája az Evangéliumokban </vt:lpstr>
      <vt:lpstr>Jézus elhívja Mátét</vt:lpstr>
      <vt:lpstr>Zákeus, jöjj le hamar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Fülöp</dc:creator>
  <cp:lastModifiedBy>Fülöp</cp:lastModifiedBy>
  <cp:revision>42</cp:revision>
  <dcterms:created xsi:type="dcterms:W3CDTF">2020-10-04T11:06:13Z</dcterms:created>
  <dcterms:modified xsi:type="dcterms:W3CDTF">2020-10-08T07:35:48Z</dcterms:modified>
</cp:coreProperties>
</file>