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2" autoAdjust="0"/>
    <p:restoredTop sz="94660"/>
  </p:normalViewPr>
  <p:slideViewPr>
    <p:cSldViewPr snapToGrid="0">
      <p:cViewPr varScale="1">
        <p:scale>
          <a:sx n="78" d="100"/>
          <a:sy n="7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u-H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p>
            <a:fld id="{BA77AAA3-F9B6-4C11-AD7D-A602A40C5FE6}" type="datetimeFigureOut">
              <a:rPr lang="hu-HU" smtClean="0"/>
              <a:t>2022. 02. 15.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B92DBDD-64BF-41D2-B5B1-7E8B1F9D66DF}" type="slidenum">
              <a:rPr lang="hu-HU" smtClean="0"/>
              <a:t>‹#›</a:t>
            </a:fld>
            <a:endParaRPr lang="hu-HU"/>
          </a:p>
        </p:txBody>
      </p:sp>
    </p:spTree>
    <p:extLst>
      <p:ext uri="{BB962C8B-B14F-4D97-AF65-F5344CB8AC3E}">
        <p14:creationId xmlns:p14="http://schemas.microsoft.com/office/powerpoint/2010/main" val="264701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BA77AAA3-F9B6-4C11-AD7D-A602A40C5FE6}" type="datetimeFigureOut">
              <a:rPr lang="hu-HU" smtClean="0"/>
              <a:t>2022. 02. 15.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B92DBDD-64BF-41D2-B5B1-7E8B1F9D66DF}" type="slidenum">
              <a:rPr lang="hu-HU" smtClean="0"/>
              <a:t>‹#›</a:t>
            </a:fld>
            <a:endParaRPr lang="hu-HU"/>
          </a:p>
        </p:txBody>
      </p:sp>
    </p:spTree>
    <p:extLst>
      <p:ext uri="{BB962C8B-B14F-4D97-AF65-F5344CB8AC3E}">
        <p14:creationId xmlns:p14="http://schemas.microsoft.com/office/powerpoint/2010/main" val="335723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BA77AAA3-F9B6-4C11-AD7D-A602A40C5FE6}" type="datetimeFigureOut">
              <a:rPr lang="hu-HU" smtClean="0"/>
              <a:t>2022. 02. 15.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B92DBDD-64BF-41D2-B5B1-7E8B1F9D66DF}" type="slidenum">
              <a:rPr lang="hu-HU" smtClean="0"/>
              <a:t>‹#›</a:t>
            </a:fld>
            <a:endParaRPr lang="hu-HU"/>
          </a:p>
        </p:txBody>
      </p:sp>
    </p:spTree>
    <p:extLst>
      <p:ext uri="{BB962C8B-B14F-4D97-AF65-F5344CB8AC3E}">
        <p14:creationId xmlns:p14="http://schemas.microsoft.com/office/powerpoint/2010/main" val="274084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p>
            <a:fld id="{BA77AAA3-F9B6-4C11-AD7D-A602A40C5FE6}" type="datetimeFigureOut">
              <a:rPr lang="hu-HU" smtClean="0"/>
              <a:t>2022. 02. 15.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B92DBDD-64BF-41D2-B5B1-7E8B1F9D66DF}" type="slidenum">
              <a:rPr lang="hu-HU" smtClean="0"/>
              <a:t>‹#›</a:t>
            </a:fld>
            <a:endParaRPr lang="hu-HU"/>
          </a:p>
        </p:txBody>
      </p:sp>
    </p:spTree>
    <p:extLst>
      <p:ext uri="{BB962C8B-B14F-4D97-AF65-F5344CB8AC3E}">
        <p14:creationId xmlns:p14="http://schemas.microsoft.com/office/powerpoint/2010/main" val="183683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u-H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77AAA3-F9B6-4C11-AD7D-A602A40C5FE6}" type="datetimeFigureOut">
              <a:rPr lang="hu-HU" smtClean="0"/>
              <a:t>2022. 02. 15.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B92DBDD-64BF-41D2-B5B1-7E8B1F9D66DF}" type="slidenum">
              <a:rPr lang="hu-HU" smtClean="0"/>
              <a:t>‹#›</a:t>
            </a:fld>
            <a:endParaRPr lang="hu-HU"/>
          </a:p>
        </p:txBody>
      </p:sp>
    </p:spTree>
    <p:extLst>
      <p:ext uri="{BB962C8B-B14F-4D97-AF65-F5344CB8AC3E}">
        <p14:creationId xmlns:p14="http://schemas.microsoft.com/office/powerpoint/2010/main" val="74634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4"/>
          <p:cNvSpPr>
            <a:spLocks noGrp="1"/>
          </p:cNvSpPr>
          <p:nvPr>
            <p:ph type="dt" sz="half" idx="10"/>
          </p:nvPr>
        </p:nvSpPr>
        <p:spPr/>
        <p:txBody>
          <a:bodyPr/>
          <a:lstStyle/>
          <a:p>
            <a:fld id="{BA77AAA3-F9B6-4C11-AD7D-A602A40C5FE6}" type="datetimeFigureOut">
              <a:rPr lang="hu-HU" smtClean="0"/>
              <a:t>2022. 02. 15.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B92DBDD-64BF-41D2-B5B1-7E8B1F9D66DF}" type="slidenum">
              <a:rPr lang="hu-HU" smtClean="0"/>
              <a:t>‹#›</a:t>
            </a:fld>
            <a:endParaRPr lang="hu-HU"/>
          </a:p>
        </p:txBody>
      </p:sp>
    </p:spTree>
    <p:extLst>
      <p:ext uri="{BB962C8B-B14F-4D97-AF65-F5344CB8AC3E}">
        <p14:creationId xmlns:p14="http://schemas.microsoft.com/office/powerpoint/2010/main" val="262053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u-H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6"/>
          <p:cNvSpPr>
            <a:spLocks noGrp="1"/>
          </p:cNvSpPr>
          <p:nvPr>
            <p:ph type="dt" sz="half" idx="10"/>
          </p:nvPr>
        </p:nvSpPr>
        <p:spPr/>
        <p:txBody>
          <a:bodyPr/>
          <a:lstStyle/>
          <a:p>
            <a:fld id="{BA77AAA3-F9B6-4C11-AD7D-A602A40C5FE6}" type="datetimeFigureOut">
              <a:rPr lang="hu-HU" smtClean="0"/>
              <a:t>2022. 02. 15.</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9B92DBDD-64BF-41D2-B5B1-7E8B1F9D66DF}" type="slidenum">
              <a:rPr lang="hu-HU" smtClean="0"/>
              <a:t>‹#›</a:t>
            </a:fld>
            <a:endParaRPr lang="hu-HU"/>
          </a:p>
        </p:txBody>
      </p:sp>
    </p:spTree>
    <p:extLst>
      <p:ext uri="{BB962C8B-B14F-4D97-AF65-F5344CB8AC3E}">
        <p14:creationId xmlns:p14="http://schemas.microsoft.com/office/powerpoint/2010/main" val="375831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2"/>
          <p:cNvSpPr>
            <a:spLocks noGrp="1"/>
          </p:cNvSpPr>
          <p:nvPr>
            <p:ph type="dt" sz="half" idx="10"/>
          </p:nvPr>
        </p:nvSpPr>
        <p:spPr/>
        <p:txBody>
          <a:bodyPr/>
          <a:lstStyle/>
          <a:p>
            <a:fld id="{BA77AAA3-F9B6-4C11-AD7D-A602A40C5FE6}" type="datetimeFigureOut">
              <a:rPr lang="hu-HU" smtClean="0"/>
              <a:t>2022. 02. 15.</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9B92DBDD-64BF-41D2-B5B1-7E8B1F9D66DF}" type="slidenum">
              <a:rPr lang="hu-HU" smtClean="0"/>
              <a:t>‹#›</a:t>
            </a:fld>
            <a:endParaRPr lang="hu-HU"/>
          </a:p>
        </p:txBody>
      </p:sp>
    </p:spTree>
    <p:extLst>
      <p:ext uri="{BB962C8B-B14F-4D97-AF65-F5344CB8AC3E}">
        <p14:creationId xmlns:p14="http://schemas.microsoft.com/office/powerpoint/2010/main" val="58362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7AAA3-F9B6-4C11-AD7D-A602A40C5FE6}" type="datetimeFigureOut">
              <a:rPr lang="hu-HU" smtClean="0"/>
              <a:t>2022. 02. 15.</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9B92DBDD-64BF-41D2-B5B1-7E8B1F9D66DF}" type="slidenum">
              <a:rPr lang="hu-HU" smtClean="0"/>
              <a:t>‹#›</a:t>
            </a:fld>
            <a:endParaRPr lang="hu-HU"/>
          </a:p>
        </p:txBody>
      </p:sp>
    </p:spTree>
    <p:extLst>
      <p:ext uri="{BB962C8B-B14F-4D97-AF65-F5344CB8AC3E}">
        <p14:creationId xmlns:p14="http://schemas.microsoft.com/office/powerpoint/2010/main" val="428016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u-H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77AAA3-F9B6-4C11-AD7D-A602A40C5FE6}" type="datetimeFigureOut">
              <a:rPr lang="hu-HU" smtClean="0"/>
              <a:t>2022. 02. 15.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B92DBDD-64BF-41D2-B5B1-7E8B1F9D66DF}" type="slidenum">
              <a:rPr lang="hu-HU" smtClean="0"/>
              <a:t>‹#›</a:t>
            </a:fld>
            <a:endParaRPr lang="hu-HU"/>
          </a:p>
        </p:txBody>
      </p:sp>
    </p:spTree>
    <p:extLst>
      <p:ext uri="{BB962C8B-B14F-4D97-AF65-F5344CB8AC3E}">
        <p14:creationId xmlns:p14="http://schemas.microsoft.com/office/powerpoint/2010/main" val="270980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u-H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77AAA3-F9B6-4C11-AD7D-A602A40C5FE6}" type="datetimeFigureOut">
              <a:rPr lang="hu-HU" smtClean="0"/>
              <a:t>2022. 02. 15.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B92DBDD-64BF-41D2-B5B1-7E8B1F9D66DF}" type="slidenum">
              <a:rPr lang="hu-HU" smtClean="0"/>
              <a:t>‹#›</a:t>
            </a:fld>
            <a:endParaRPr lang="hu-HU"/>
          </a:p>
        </p:txBody>
      </p:sp>
    </p:spTree>
    <p:extLst>
      <p:ext uri="{BB962C8B-B14F-4D97-AF65-F5344CB8AC3E}">
        <p14:creationId xmlns:p14="http://schemas.microsoft.com/office/powerpoint/2010/main" val="230539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u-H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7AAA3-F9B6-4C11-AD7D-A602A40C5FE6}" type="datetimeFigureOut">
              <a:rPr lang="hu-HU" smtClean="0"/>
              <a:t>2022. 02. 15.</a:t>
            </a:fld>
            <a:endParaRPr lang="hu-H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2DBDD-64BF-41D2-B5B1-7E8B1F9D66DF}" type="slidenum">
              <a:rPr lang="hu-HU" smtClean="0"/>
              <a:t>‹#›</a:t>
            </a:fld>
            <a:endParaRPr lang="hu-HU"/>
          </a:p>
        </p:txBody>
      </p:sp>
    </p:spTree>
    <p:extLst>
      <p:ext uri="{BB962C8B-B14F-4D97-AF65-F5344CB8AC3E}">
        <p14:creationId xmlns:p14="http://schemas.microsoft.com/office/powerpoint/2010/main" val="3942001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u-HU"/>
          </a:p>
        </p:txBody>
      </p:sp>
      <p:sp>
        <p:nvSpPr>
          <p:cNvPr id="3" name="Content Placeholder 2"/>
          <p:cNvSpPr>
            <a:spLocks noGrp="1"/>
          </p:cNvSpPr>
          <p:nvPr>
            <p:ph idx="1"/>
          </p:nvPr>
        </p:nvSpPr>
        <p:spPr/>
        <p:txBody>
          <a:bodyPr/>
          <a:lstStyle/>
          <a:p>
            <a:endParaRPr lang="hu-HU"/>
          </a:p>
        </p:txBody>
      </p:sp>
      <p:pic>
        <p:nvPicPr>
          <p:cNvPr id="4" name="Picture 3"/>
          <p:cNvPicPr/>
          <p:nvPr/>
        </p:nvPicPr>
        <p:blipFill>
          <a:blip r:embed="rId2"/>
          <a:stretch>
            <a:fillRect/>
          </a:stretch>
        </p:blipFill>
        <p:spPr>
          <a:xfrm>
            <a:off x="2419865" y="365125"/>
            <a:ext cx="7352270" cy="5936821"/>
          </a:xfrm>
          <a:prstGeom prst="rect">
            <a:avLst/>
          </a:prstGeom>
        </p:spPr>
      </p:pic>
    </p:spTree>
    <p:extLst>
      <p:ext uri="{BB962C8B-B14F-4D97-AF65-F5344CB8AC3E}">
        <p14:creationId xmlns:p14="http://schemas.microsoft.com/office/powerpoint/2010/main" val="1992152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u-HU"/>
          </a:p>
        </p:txBody>
      </p:sp>
      <p:sp>
        <p:nvSpPr>
          <p:cNvPr id="3" name="Content Placeholder 2"/>
          <p:cNvSpPr>
            <a:spLocks noGrp="1"/>
          </p:cNvSpPr>
          <p:nvPr>
            <p:ph idx="1"/>
          </p:nvPr>
        </p:nvSpPr>
        <p:spPr/>
        <p:txBody>
          <a:bodyPr/>
          <a:lstStyle/>
          <a:p>
            <a:endParaRPr lang="hu-HU"/>
          </a:p>
        </p:txBody>
      </p:sp>
      <p:pic>
        <p:nvPicPr>
          <p:cNvPr id="4" name="Picture 3"/>
          <p:cNvPicPr/>
          <p:nvPr/>
        </p:nvPicPr>
        <p:blipFill>
          <a:blip r:embed="rId2"/>
          <a:stretch>
            <a:fillRect/>
          </a:stretch>
        </p:blipFill>
        <p:spPr>
          <a:xfrm>
            <a:off x="2636108" y="365125"/>
            <a:ext cx="6919783" cy="6128951"/>
          </a:xfrm>
          <a:prstGeom prst="rect">
            <a:avLst/>
          </a:prstGeom>
        </p:spPr>
      </p:pic>
      <p:cxnSp>
        <p:nvCxnSpPr>
          <p:cNvPr id="6" name="Straight Connector 5"/>
          <p:cNvCxnSpPr/>
          <p:nvPr/>
        </p:nvCxnSpPr>
        <p:spPr>
          <a:xfrm>
            <a:off x="6141308" y="2310714"/>
            <a:ext cx="1075038" cy="218714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740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u-HU"/>
          </a:p>
        </p:txBody>
      </p:sp>
      <p:sp>
        <p:nvSpPr>
          <p:cNvPr id="3" name="Content Placeholder 2"/>
          <p:cNvSpPr>
            <a:spLocks noGrp="1"/>
          </p:cNvSpPr>
          <p:nvPr>
            <p:ph idx="1"/>
          </p:nvPr>
        </p:nvSpPr>
        <p:spPr/>
        <p:txBody>
          <a:bodyPr/>
          <a:lstStyle/>
          <a:p>
            <a:endParaRPr lang="hu-HU"/>
          </a:p>
        </p:txBody>
      </p:sp>
      <p:pic>
        <p:nvPicPr>
          <p:cNvPr id="4" name="Picture 3"/>
          <p:cNvPicPr/>
          <p:nvPr/>
        </p:nvPicPr>
        <p:blipFill>
          <a:blip r:embed="rId2"/>
          <a:stretch>
            <a:fillRect/>
          </a:stretch>
        </p:blipFill>
        <p:spPr>
          <a:xfrm>
            <a:off x="2049162" y="365125"/>
            <a:ext cx="8093675" cy="5811838"/>
          </a:xfrm>
          <a:prstGeom prst="rect">
            <a:avLst/>
          </a:prstGeom>
        </p:spPr>
      </p:pic>
      <p:cxnSp>
        <p:nvCxnSpPr>
          <p:cNvPr id="6" name="Straight Connector 5"/>
          <p:cNvCxnSpPr/>
          <p:nvPr/>
        </p:nvCxnSpPr>
        <p:spPr>
          <a:xfrm>
            <a:off x="3830595" y="2706130"/>
            <a:ext cx="4658497" cy="22242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95319" y="3039762"/>
            <a:ext cx="2693773" cy="18905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719384" y="2706130"/>
            <a:ext cx="2075935" cy="3336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823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21" y="365125"/>
            <a:ext cx="10824519" cy="1325563"/>
          </a:xfrm>
        </p:spPr>
        <p:txBody>
          <a:bodyPr/>
          <a:lstStyle/>
          <a:p>
            <a:pPr algn="ctr"/>
            <a:r>
              <a:rPr lang="hu-HU" b="1" u="sng" dirty="0" smtClean="0"/>
              <a:t>Kapcsolat Pál és a gyülekezet között I.</a:t>
            </a:r>
            <a:r>
              <a:rPr lang="hu-HU" b="1" dirty="0" smtClean="0"/>
              <a:t/>
            </a:r>
            <a:br>
              <a:rPr lang="hu-HU" b="1" dirty="0" smtClean="0"/>
            </a:br>
            <a:r>
              <a:rPr lang="hu-HU" sz="3200" i="1" dirty="0" smtClean="0"/>
              <a:t>Az apostolok cselekedetei alapján</a:t>
            </a:r>
            <a:endParaRPr lang="hu-HU" sz="3200" i="1" dirty="0"/>
          </a:p>
        </p:txBody>
      </p:sp>
      <p:sp>
        <p:nvSpPr>
          <p:cNvPr id="3" name="Content Placeholder 2"/>
          <p:cNvSpPr>
            <a:spLocks noGrp="1"/>
          </p:cNvSpPr>
          <p:nvPr>
            <p:ph idx="1"/>
          </p:nvPr>
        </p:nvSpPr>
        <p:spPr/>
        <p:txBody>
          <a:bodyPr>
            <a:normAutofit/>
          </a:bodyPr>
          <a:lstStyle/>
          <a:p>
            <a:pPr marL="0" indent="0">
              <a:buNone/>
            </a:pPr>
            <a:r>
              <a:rPr lang="hu-HU" i="1" dirty="0" smtClean="0">
                <a:solidFill>
                  <a:srgbClr val="002060"/>
                </a:solidFill>
              </a:rPr>
              <a:t>„Miután [...]Thesszalonikába értek, ahol zsinagógájuk volt a zsidóknak. </a:t>
            </a:r>
            <a:r>
              <a:rPr lang="hu-HU" b="1" i="1" dirty="0" smtClean="0">
                <a:solidFill>
                  <a:srgbClr val="002060"/>
                </a:solidFill>
              </a:rPr>
              <a:t>Pál pedig szokása szerint </a:t>
            </a:r>
            <a:r>
              <a:rPr lang="hu-HU" i="1" dirty="0" smtClean="0">
                <a:solidFill>
                  <a:srgbClr val="002060"/>
                </a:solidFill>
              </a:rPr>
              <a:t>bement hozzájuk, és három szombaton is </a:t>
            </a:r>
            <a:r>
              <a:rPr lang="hu-HU" b="1" i="1" dirty="0" smtClean="0">
                <a:solidFill>
                  <a:srgbClr val="002060"/>
                </a:solidFill>
              </a:rPr>
              <a:t>vitába szállt velük </a:t>
            </a:r>
            <a:r>
              <a:rPr lang="hu-HU" i="1" dirty="0" smtClean="0">
                <a:solidFill>
                  <a:srgbClr val="002060"/>
                </a:solidFill>
              </a:rPr>
              <a:t>az Írások alapján. Megmagyarázta és bizonyította nekik, hogy </a:t>
            </a:r>
            <a:r>
              <a:rPr lang="hu-HU" b="1" i="1" dirty="0" smtClean="0">
                <a:solidFill>
                  <a:srgbClr val="002060"/>
                </a:solidFill>
              </a:rPr>
              <a:t>Krisztusnak szenvednie kellett, és fel kellett támadnia a halálból</a:t>
            </a:r>
            <a:r>
              <a:rPr lang="hu-HU" i="1" dirty="0" smtClean="0">
                <a:solidFill>
                  <a:srgbClr val="002060"/>
                </a:solidFill>
              </a:rPr>
              <a:t>; és hogy „ez a Jézus a Krisztus, akit én hirdetek nektek” </a:t>
            </a:r>
            <a:r>
              <a:rPr lang="hu-HU" i="1" dirty="0" smtClean="0"/>
              <a:t>(Apcs 17)</a:t>
            </a:r>
          </a:p>
          <a:p>
            <a:pPr marL="0" indent="0">
              <a:buNone/>
            </a:pPr>
            <a:endParaRPr lang="hu-HU" i="1" dirty="0" smtClean="0"/>
          </a:p>
          <a:p>
            <a:r>
              <a:rPr lang="hu-HU" dirty="0" smtClean="0"/>
              <a:t>Vita és retorika</a:t>
            </a:r>
            <a:r>
              <a:rPr lang="hu-HU" dirty="0" smtClean="0">
                <a:sym typeface="Wingdings" panose="05000000000000000000" pitchFamily="2" charset="2"/>
              </a:rPr>
              <a:t> az evangélium szolgálatában</a:t>
            </a:r>
          </a:p>
          <a:p>
            <a:r>
              <a:rPr lang="hu-HU" dirty="0" smtClean="0">
                <a:sym typeface="Wingdings" panose="05000000000000000000" pitchFamily="2" charset="2"/>
              </a:rPr>
              <a:t>Pálnál hagsúlyos teológiai témák</a:t>
            </a:r>
          </a:p>
          <a:p>
            <a:endParaRPr lang="hu-HU" i="1" dirty="0" smtClean="0"/>
          </a:p>
        </p:txBody>
      </p:sp>
    </p:spTree>
    <p:extLst>
      <p:ext uri="{BB962C8B-B14F-4D97-AF65-F5344CB8AC3E}">
        <p14:creationId xmlns:p14="http://schemas.microsoft.com/office/powerpoint/2010/main" val="386479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dirty="0" smtClean="0"/>
              <a:t>„Siker” és menekülés</a:t>
            </a:r>
            <a:endParaRPr lang="hu-HU" dirty="0"/>
          </a:p>
        </p:txBody>
      </p:sp>
      <p:sp>
        <p:nvSpPr>
          <p:cNvPr id="3" name="Content Placeholder 2"/>
          <p:cNvSpPr>
            <a:spLocks noGrp="1"/>
          </p:cNvSpPr>
          <p:nvPr>
            <p:ph idx="1"/>
          </p:nvPr>
        </p:nvSpPr>
        <p:spPr/>
        <p:txBody>
          <a:bodyPr/>
          <a:lstStyle/>
          <a:p>
            <a:pPr marL="0" indent="0">
              <a:buNone/>
            </a:pPr>
            <a:r>
              <a:rPr lang="hu-HU" i="1" dirty="0" smtClean="0">
                <a:solidFill>
                  <a:srgbClr val="002060"/>
                </a:solidFill>
              </a:rPr>
              <a:t>„Néhányan </a:t>
            </a:r>
            <a:r>
              <a:rPr lang="hu-HU" i="1" dirty="0">
                <a:solidFill>
                  <a:srgbClr val="002060"/>
                </a:solidFill>
              </a:rPr>
              <a:t>hívőkké lettek közülük, csatlakoztak Pálhoz és </a:t>
            </a:r>
            <a:r>
              <a:rPr lang="hu-HU" b="1" i="1" dirty="0">
                <a:solidFill>
                  <a:srgbClr val="002060"/>
                </a:solidFill>
              </a:rPr>
              <a:t>Szilászhoz</a:t>
            </a:r>
            <a:r>
              <a:rPr lang="hu-HU" i="1" dirty="0">
                <a:solidFill>
                  <a:srgbClr val="002060"/>
                </a:solidFill>
              </a:rPr>
              <a:t>, ugyanúgy igen sok istenfélő görög is, valamint sok előkelő asszony</a:t>
            </a:r>
            <a:r>
              <a:rPr lang="hu-HU" i="1" dirty="0" smtClean="0">
                <a:solidFill>
                  <a:srgbClr val="002060"/>
                </a:solidFill>
              </a:rPr>
              <a:t>.”</a:t>
            </a:r>
            <a:r>
              <a:rPr lang="hu-HU" i="1" dirty="0">
                <a:solidFill>
                  <a:srgbClr val="002060"/>
                </a:solidFill>
              </a:rPr>
              <a:t> </a:t>
            </a:r>
            <a:r>
              <a:rPr lang="hu-HU" i="1" dirty="0" smtClean="0"/>
              <a:t>(Apcs 17)</a:t>
            </a:r>
          </a:p>
          <a:p>
            <a:pPr marL="0" indent="0">
              <a:buNone/>
            </a:pPr>
            <a:endParaRPr lang="hu-HU" i="1" dirty="0"/>
          </a:p>
          <a:p>
            <a:pPr marL="0" indent="0">
              <a:buNone/>
            </a:pPr>
            <a:r>
              <a:rPr lang="hu-HU" i="1" dirty="0" smtClean="0">
                <a:solidFill>
                  <a:srgbClr val="002060"/>
                </a:solidFill>
              </a:rPr>
              <a:t>„Ez </a:t>
            </a:r>
            <a:r>
              <a:rPr lang="hu-HU" i="1" dirty="0">
                <a:solidFill>
                  <a:srgbClr val="002060"/>
                </a:solidFill>
              </a:rPr>
              <a:t>irigységgel töltötte el a zsidókat, ezért maguk mellé vettek a piaci csavargók közül néhány hitvány embert, csődületet támasztottak, és fellármázták a </a:t>
            </a:r>
            <a:r>
              <a:rPr lang="hu-HU" i="1" dirty="0" smtClean="0">
                <a:solidFill>
                  <a:srgbClr val="002060"/>
                </a:solidFill>
              </a:rPr>
              <a:t>várost” </a:t>
            </a:r>
            <a:r>
              <a:rPr lang="hu-HU" i="1" dirty="0" smtClean="0"/>
              <a:t>( Apcs 17)</a:t>
            </a:r>
          </a:p>
          <a:p>
            <a:pPr marL="0" indent="0">
              <a:buNone/>
            </a:pPr>
            <a:endParaRPr lang="hu-HU" i="1" dirty="0" smtClean="0"/>
          </a:p>
          <a:p>
            <a:r>
              <a:rPr lang="hu-HU" dirty="0" smtClean="0"/>
              <a:t>Ezek a sorok külső személőként írják le Pál és a gyülekezet kapcsolatát</a:t>
            </a:r>
            <a:endParaRPr lang="hu-HU" dirty="0" smtClean="0"/>
          </a:p>
          <a:p>
            <a:pPr marL="0" indent="0">
              <a:buNone/>
            </a:pPr>
            <a:endParaRPr lang="hu-HU" dirty="0" smtClean="0"/>
          </a:p>
        </p:txBody>
      </p:sp>
    </p:spTree>
    <p:extLst>
      <p:ext uri="{BB962C8B-B14F-4D97-AF65-F5344CB8AC3E}">
        <p14:creationId xmlns:p14="http://schemas.microsoft.com/office/powerpoint/2010/main" val="233288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487"/>
            <a:ext cx="10515600" cy="1325563"/>
          </a:xfrm>
        </p:spPr>
        <p:txBody>
          <a:bodyPr/>
          <a:lstStyle/>
          <a:p>
            <a:pPr algn="ctr"/>
            <a:r>
              <a:rPr lang="hu-HU" b="1" u="sng" dirty="0" smtClean="0"/>
              <a:t>Kapcsolat Pál és a gyülekezet között II.</a:t>
            </a:r>
            <a:r>
              <a:rPr lang="hu-HU" b="1" dirty="0" smtClean="0"/>
              <a:t/>
            </a:r>
            <a:br>
              <a:rPr lang="hu-HU" b="1" dirty="0" smtClean="0"/>
            </a:br>
            <a:r>
              <a:rPr lang="hu-HU" sz="3200" i="1" dirty="0" smtClean="0"/>
              <a:t>Thesszalonikaiakhoz írott I. Levél alapján4</a:t>
            </a:r>
            <a:endParaRPr lang="hu-HU" sz="3200" i="1" dirty="0"/>
          </a:p>
        </p:txBody>
      </p:sp>
      <p:sp>
        <p:nvSpPr>
          <p:cNvPr id="3" name="Content Placeholder 2"/>
          <p:cNvSpPr>
            <a:spLocks noGrp="1"/>
          </p:cNvSpPr>
          <p:nvPr>
            <p:ph idx="1"/>
          </p:nvPr>
        </p:nvSpPr>
        <p:spPr>
          <a:xfrm>
            <a:off x="838200" y="1530050"/>
            <a:ext cx="10515600" cy="5019031"/>
          </a:xfrm>
        </p:spPr>
        <p:txBody>
          <a:bodyPr>
            <a:normAutofit lnSpcReduction="10000"/>
          </a:bodyPr>
          <a:lstStyle/>
          <a:p>
            <a:pPr marL="0" indent="0">
              <a:buNone/>
            </a:pPr>
            <a:r>
              <a:rPr lang="hu-HU" i="1" dirty="0" smtClean="0">
                <a:solidFill>
                  <a:srgbClr val="7030A0"/>
                </a:solidFill>
              </a:rPr>
              <a:t>„Mi </a:t>
            </a:r>
            <a:r>
              <a:rPr lang="hu-HU" i="1" dirty="0">
                <a:solidFill>
                  <a:srgbClr val="7030A0"/>
                </a:solidFill>
              </a:rPr>
              <a:t>pedig, testvéreim, miután külsőleg, de nem szívünkben, egy rövid időre elszakadtunk tőletek, annál nagyobb vágyódással törekedtünk arra, hogy ismét lássunk titeket</a:t>
            </a:r>
            <a:r>
              <a:rPr lang="hu-HU" i="1" dirty="0" smtClean="0">
                <a:solidFill>
                  <a:srgbClr val="7030A0"/>
                </a:solidFill>
              </a:rPr>
              <a:t>.”</a:t>
            </a:r>
            <a:r>
              <a:rPr lang="hu-HU" i="1" dirty="0" smtClean="0"/>
              <a:t> </a:t>
            </a:r>
            <a:r>
              <a:rPr lang="hu-HU" i="1" dirty="0" smtClean="0"/>
              <a:t>(I Thesz 2</a:t>
            </a:r>
            <a:r>
              <a:rPr lang="hu-HU" i="1" dirty="0" smtClean="0"/>
              <a:t>, </a:t>
            </a:r>
            <a:r>
              <a:rPr lang="hu-HU" i="1" dirty="0" smtClean="0"/>
              <a:t>17)</a:t>
            </a:r>
            <a:br>
              <a:rPr lang="hu-HU" i="1" dirty="0" smtClean="0"/>
            </a:br>
            <a:endParaRPr lang="hu-HU" i="1" dirty="0" smtClean="0"/>
          </a:p>
          <a:p>
            <a:pPr marL="0" indent="0" algn="just">
              <a:buNone/>
            </a:pPr>
            <a:r>
              <a:rPr lang="hu-HU" i="1" dirty="0" smtClean="0">
                <a:solidFill>
                  <a:srgbClr val="00B0F0"/>
                </a:solidFill>
              </a:rPr>
              <a:t>„Mint </a:t>
            </a:r>
            <a:r>
              <a:rPr lang="hu-HU" i="1" dirty="0">
                <a:solidFill>
                  <a:srgbClr val="00B0F0"/>
                </a:solidFill>
              </a:rPr>
              <a:t>Krisztus apostolai élhettünk volna tekintélyünkkel, mégis </a:t>
            </a:r>
            <a:r>
              <a:rPr lang="hu-HU" b="1" i="1" dirty="0">
                <a:solidFill>
                  <a:srgbClr val="00B0F0"/>
                </a:solidFill>
              </a:rPr>
              <a:t>olyan szelíden léptünk </a:t>
            </a:r>
            <a:r>
              <a:rPr lang="hu-HU" b="1" i="1" dirty="0" smtClean="0">
                <a:solidFill>
                  <a:srgbClr val="00B0F0"/>
                </a:solidFill>
              </a:rPr>
              <a:t>fel</a:t>
            </a:r>
            <a:r>
              <a:rPr lang="hu-HU" b="1" i="1" dirty="0">
                <a:solidFill>
                  <a:srgbClr val="00B0F0"/>
                </a:solidFill>
              </a:rPr>
              <a:t> </a:t>
            </a:r>
            <a:r>
              <a:rPr lang="hu-HU" i="1" dirty="0" smtClean="0">
                <a:solidFill>
                  <a:srgbClr val="00B0F0"/>
                </a:solidFill>
              </a:rPr>
              <a:t>közöttetek</a:t>
            </a:r>
            <a:r>
              <a:rPr lang="hu-HU" i="1" dirty="0">
                <a:solidFill>
                  <a:srgbClr val="00B0F0"/>
                </a:solidFill>
              </a:rPr>
              <a:t>, mint ahogyan az anya dajkálja gyermekeit. </a:t>
            </a:r>
            <a:r>
              <a:rPr lang="hu-HU" i="1" baseline="30000" dirty="0">
                <a:solidFill>
                  <a:srgbClr val="00B0F0"/>
                </a:solidFill>
              </a:rPr>
              <a:t>8</a:t>
            </a:r>
            <a:r>
              <a:rPr lang="hu-HU" i="1" dirty="0">
                <a:solidFill>
                  <a:srgbClr val="00B0F0"/>
                </a:solidFill>
              </a:rPr>
              <a:t>Mivel így vonzódtunk hozzátok, készek voltunk odaadni nektek nemcsak Isten evangéliumát, hanem a saját lelkünket is, mert annyira megszerettünk titeket. </a:t>
            </a:r>
            <a:r>
              <a:rPr lang="hu-HU" i="1" baseline="30000" dirty="0">
                <a:solidFill>
                  <a:srgbClr val="00B0F0"/>
                </a:solidFill>
              </a:rPr>
              <a:t>9</a:t>
            </a:r>
            <a:r>
              <a:rPr lang="hu-HU" i="1" dirty="0">
                <a:solidFill>
                  <a:srgbClr val="00B0F0"/>
                </a:solidFill>
              </a:rPr>
              <a:t>Hiszen emlékeztek, testvéreink, a mi fáradozásunkra és vesződségünkre: </a:t>
            </a:r>
            <a:r>
              <a:rPr lang="hu-HU" b="1" i="1" dirty="0">
                <a:solidFill>
                  <a:srgbClr val="00B0F0"/>
                </a:solidFill>
              </a:rPr>
              <a:t>éjjel és nappal dolgoztunk, </a:t>
            </a:r>
            <a:r>
              <a:rPr lang="hu-HU" i="1" dirty="0">
                <a:solidFill>
                  <a:srgbClr val="00B0F0"/>
                </a:solidFill>
              </a:rPr>
              <a:t>hogy senkit meg ne terheljünk nálatok, és úgy hirdettük nektek Isten evangéliumát. </a:t>
            </a:r>
            <a:r>
              <a:rPr lang="hu-HU" i="1" baseline="30000" dirty="0">
                <a:solidFill>
                  <a:srgbClr val="00B0F0"/>
                </a:solidFill>
              </a:rPr>
              <a:t>10</a:t>
            </a:r>
            <a:r>
              <a:rPr lang="hu-HU" i="1" dirty="0">
                <a:solidFill>
                  <a:srgbClr val="00B0F0"/>
                </a:solidFill>
              </a:rPr>
              <a:t>Ti vagytok a tanúim és az Isten: milyen szentek, igazak és feddhetetlenek voltunk közöttetek, akik hisztek</a:t>
            </a:r>
            <a:r>
              <a:rPr lang="hu-HU" i="1" dirty="0" smtClean="0">
                <a:solidFill>
                  <a:srgbClr val="00B0F0"/>
                </a:solidFill>
              </a:rPr>
              <a:t>.” </a:t>
            </a:r>
            <a:r>
              <a:rPr lang="hu-HU" i="1" dirty="0"/>
              <a:t>(I Thesz </a:t>
            </a:r>
            <a:r>
              <a:rPr lang="hu-HU" i="1" dirty="0" smtClean="0"/>
              <a:t>2, 7-10)</a:t>
            </a:r>
            <a:endParaRPr lang="hu-HU" i="1" dirty="0"/>
          </a:p>
        </p:txBody>
      </p:sp>
    </p:spTree>
    <p:extLst>
      <p:ext uri="{BB962C8B-B14F-4D97-AF65-F5344CB8AC3E}">
        <p14:creationId xmlns:p14="http://schemas.microsoft.com/office/powerpoint/2010/main" val="342788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sz="2400" dirty="0" smtClean="0"/>
              <a:t>(Gyülekezeti)</a:t>
            </a:r>
            <a:r>
              <a:rPr lang="hu-HU" dirty="0" smtClean="0"/>
              <a:t> </a:t>
            </a:r>
            <a:r>
              <a:rPr lang="hu-HU" b="1" dirty="0" smtClean="0"/>
              <a:t>közösség</a:t>
            </a:r>
            <a:endParaRPr lang="hu-HU" b="1" dirty="0"/>
          </a:p>
        </p:txBody>
      </p:sp>
      <p:sp>
        <p:nvSpPr>
          <p:cNvPr id="3" name="Content Placeholder 2"/>
          <p:cNvSpPr>
            <a:spLocks noGrp="1"/>
          </p:cNvSpPr>
          <p:nvPr>
            <p:ph idx="1"/>
          </p:nvPr>
        </p:nvSpPr>
        <p:spPr/>
        <p:txBody>
          <a:bodyPr>
            <a:normAutofit/>
          </a:bodyPr>
          <a:lstStyle/>
          <a:p>
            <a:r>
              <a:rPr lang="hu-HU" dirty="0" smtClean="0"/>
              <a:t>Gyülekezet és </a:t>
            </a:r>
            <a:r>
              <a:rPr lang="hu-HU" dirty="0" smtClean="0"/>
              <a:t>szolgáattevők kapcsolata</a:t>
            </a:r>
            <a:endParaRPr lang="hu-HU" dirty="0" smtClean="0"/>
          </a:p>
          <a:p>
            <a:r>
              <a:rPr lang="hu-HU" dirty="0" smtClean="0"/>
              <a:t>Közösség, nem pedig csoport </a:t>
            </a:r>
            <a:r>
              <a:rPr lang="hu-HU" dirty="0" smtClean="0">
                <a:sym typeface="Wingdings" panose="05000000000000000000" pitchFamily="2" charset="2"/>
              </a:rPr>
              <a:t> sorsközösség</a:t>
            </a:r>
          </a:p>
          <a:p>
            <a:r>
              <a:rPr lang="hu-HU" dirty="0" smtClean="0"/>
              <a:t>Itt </a:t>
            </a:r>
            <a:r>
              <a:rPr lang="hu-HU" dirty="0" smtClean="0"/>
              <a:t>Pál igazán emberként </a:t>
            </a:r>
            <a:r>
              <a:rPr lang="hu-HU" dirty="0" smtClean="0"/>
              <a:t>látszik </a:t>
            </a:r>
            <a:r>
              <a:rPr lang="hu-HU" dirty="0" smtClean="0"/>
              <a:t>előttem, aki kapcsolatban van a gyülekezeti </a:t>
            </a:r>
            <a:r>
              <a:rPr lang="hu-HU" dirty="0" smtClean="0"/>
              <a:t>tagokkal és szeretettel ír nekik kesőbb</a:t>
            </a:r>
            <a:endParaRPr lang="hu-HU" dirty="0" smtClean="0"/>
          </a:p>
          <a:p>
            <a:r>
              <a:rPr lang="hu-HU" dirty="0" smtClean="0"/>
              <a:t>És ISTENNEL?</a:t>
            </a:r>
          </a:p>
          <a:p>
            <a:pPr marL="0" indent="0">
              <a:buNone/>
            </a:pPr>
            <a:r>
              <a:rPr lang="hu-HU" dirty="0" smtClean="0"/>
              <a:t>A negyedik fejezet fontos tanítása. Magától </a:t>
            </a:r>
            <a:r>
              <a:rPr lang="hu-HU" dirty="0"/>
              <a:t>Istentől </a:t>
            </a:r>
            <a:r>
              <a:rPr lang="hu-HU" dirty="0" smtClean="0"/>
              <a:t>tanulták meg a keresztyének, </a:t>
            </a:r>
            <a:r>
              <a:rPr lang="hu-HU" i="1" dirty="0" smtClean="0"/>
              <a:t>„hogy </a:t>
            </a:r>
            <a:r>
              <a:rPr lang="hu-HU" i="1" dirty="0"/>
              <a:t>szeressék egymást (4,9), a szeretetnek kell áthatnia minden tettüket (4,7) magánéletükben éppúgy (4,3-5), mint a közösségi életben (4,6.10-12). </a:t>
            </a:r>
            <a:r>
              <a:rPr lang="hu-HU" i="1" dirty="0" smtClean="0"/>
              <a:t>” </a:t>
            </a:r>
            <a:endParaRPr lang="hu-HU" i="1" dirty="0"/>
          </a:p>
        </p:txBody>
      </p:sp>
    </p:spTree>
    <p:extLst>
      <p:ext uri="{BB962C8B-B14F-4D97-AF65-F5344CB8AC3E}">
        <p14:creationId xmlns:p14="http://schemas.microsoft.com/office/powerpoint/2010/main" val="104604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dirty="0" smtClean="0"/>
              <a:t>Apokaliptika</a:t>
            </a:r>
            <a:endParaRPr lang="hu-HU" dirty="0"/>
          </a:p>
        </p:txBody>
      </p:sp>
      <p:sp>
        <p:nvSpPr>
          <p:cNvPr id="3" name="Content Placeholder 2"/>
          <p:cNvSpPr>
            <a:spLocks noGrp="1"/>
          </p:cNvSpPr>
          <p:nvPr>
            <p:ph idx="1"/>
          </p:nvPr>
        </p:nvSpPr>
        <p:spPr/>
        <p:txBody>
          <a:bodyPr>
            <a:normAutofit fontScale="92500" lnSpcReduction="10000"/>
          </a:bodyPr>
          <a:lstStyle/>
          <a:p>
            <a:r>
              <a:rPr lang="hu-HU" dirty="0" smtClean="0"/>
              <a:t>Görög ige: apokalüpto</a:t>
            </a:r>
            <a:r>
              <a:rPr lang="hu-HU" dirty="0"/>
              <a:t> g</a:t>
            </a:r>
            <a:r>
              <a:rPr lang="hu-HU" dirty="0" smtClean="0"/>
              <a:t>., jelentése</a:t>
            </a:r>
            <a:r>
              <a:rPr lang="hu-HU" dirty="0"/>
              <a:t>: </a:t>
            </a:r>
            <a:r>
              <a:rPr lang="hu-HU" dirty="0" smtClean="0"/>
              <a:t>(</a:t>
            </a:r>
            <a:r>
              <a:rPr lang="hu-HU" dirty="0"/>
              <a:t>titkot) felfedni, </a:t>
            </a:r>
            <a:r>
              <a:rPr lang="hu-HU" dirty="0" smtClean="0"/>
              <a:t>kijelenteni, lepel lerántása a titokról </a:t>
            </a:r>
            <a:endParaRPr lang="hu-HU" dirty="0" smtClean="0"/>
          </a:p>
          <a:p>
            <a:pPr marL="0" indent="0" algn="just">
              <a:buNone/>
            </a:pPr>
            <a:r>
              <a:rPr lang="hu-HU" i="1" dirty="0" smtClean="0">
                <a:solidFill>
                  <a:srgbClr val="002060"/>
                </a:solidFill>
              </a:rPr>
              <a:t>„Nem </a:t>
            </a:r>
            <a:r>
              <a:rPr lang="hu-HU" i="1" dirty="0">
                <a:solidFill>
                  <a:srgbClr val="002060"/>
                </a:solidFill>
              </a:rPr>
              <a:t>szeretnénk, testvéreink, ha tudatlanok lennétek az elhunytak felől, és szomorkodnátok, </a:t>
            </a:r>
            <a:r>
              <a:rPr lang="hu-HU" b="1" i="1" dirty="0">
                <a:solidFill>
                  <a:srgbClr val="002060"/>
                </a:solidFill>
              </a:rPr>
              <a:t>mint a többiek, akiknek nincs reménységük</a:t>
            </a:r>
            <a:r>
              <a:rPr lang="hu-HU" i="1" dirty="0">
                <a:solidFill>
                  <a:srgbClr val="002060"/>
                </a:solidFill>
              </a:rPr>
              <a:t>. Mert ha hisszük, hogy Jézus meghalt és feltámadt, az is bizonyos, hogy Isten az elhunytakat is előhozza Jézus által, vele együtt. Azt pedig az Úr igéjével mondjuk nektek, hogy mi, akik élünk, és megmaradunk az Úr eljöveteléig, nem fogjuk megelőzni az elhunytakat. Mert amint felhangzik a riadó hangja, a főangyal szava és az Isten harsonája, maga az Úr fog alászállni a mennyből, és először feltámadnak a Krisztusban elhunytak, azután mi, akik élünk, és megmaradunk, velük együtt elragadtatunk felhőkön az Úr fogadására a levegőbe, </a:t>
            </a:r>
            <a:r>
              <a:rPr lang="hu-HU" b="1" i="1" dirty="0">
                <a:solidFill>
                  <a:srgbClr val="002060"/>
                </a:solidFill>
              </a:rPr>
              <a:t>és így mindenkor az Úrral leszünk</a:t>
            </a:r>
            <a:r>
              <a:rPr lang="hu-HU" i="1" dirty="0">
                <a:solidFill>
                  <a:srgbClr val="002060"/>
                </a:solidFill>
              </a:rPr>
              <a:t>. </a:t>
            </a:r>
            <a:r>
              <a:rPr lang="hu-HU" b="1" i="1" dirty="0">
                <a:solidFill>
                  <a:srgbClr val="002060"/>
                </a:solidFill>
              </a:rPr>
              <a:t>Vigasztaljátok tehát egymást ezekkel az igékkel</a:t>
            </a:r>
            <a:r>
              <a:rPr lang="hu-HU" b="1" i="1" dirty="0" smtClean="0">
                <a:solidFill>
                  <a:srgbClr val="002060"/>
                </a:solidFill>
              </a:rPr>
              <a:t>!” </a:t>
            </a:r>
            <a:r>
              <a:rPr lang="hu-HU" i="1" dirty="0" smtClean="0">
                <a:solidFill>
                  <a:srgbClr val="002060"/>
                </a:solidFill>
              </a:rPr>
              <a:t>(I Tesz 4, 13-18)</a:t>
            </a:r>
            <a:endParaRPr lang="hu-HU" i="1" dirty="0" smtClean="0">
              <a:solidFill>
                <a:srgbClr val="002060"/>
              </a:solidFill>
            </a:endParaRPr>
          </a:p>
        </p:txBody>
      </p:sp>
    </p:spTree>
    <p:extLst>
      <p:ext uri="{BB962C8B-B14F-4D97-AF65-F5344CB8AC3E}">
        <p14:creationId xmlns:p14="http://schemas.microsoft.com/office/powerpoint/2010/main" val="3624586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175</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PowerPoint Presentation</vt:lpstr>
      <vt:lpstr>PowerPoint Presentation</vt:lpstr>
      <vt:lpstr>PowerPoint Presentation</vt:lpstr>
      <vt:lpstr>Kapcsolat Pál és a gyülekezet között I. Az apostolok cselekedetei alapján</vt:lpstr>
      <vt:lpstr>„Siker” és menekülés</vt:lpstr>
      <vt:lpstr>Kapcsolat Pál és a gyülekezet között II. Thesszalonikaiakhoz írott I. Levél alapján4</vt:lpstr>
      <vt:lpstr>(Gyülekezeti) közösség</vt:lpstr>
      <vt:lpstr>Apokaliptika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dc:creator>
  <cp:lastModifiedBy>Philipp</cp:lastModifiedBy>
  <cp:revision>33</cp:revision>
  <dcterms:created xsi:type="dcterms:W3CDTF">2022-02-15T12:17:41Z</dcterms:created>
  <dcterms:modified xsi:type="dcterms:W3CDTF">2022-02-15T16:46:28Z</dcterms:modified>
</cp:coreProperties>
</file>